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4" r:id="rId4"/>
    <p:sldId id="275" r:id="rId5"/>
    <p:sldId id="276" r:id="rId6"/>
    <p:sldId id="280"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00"/>
    <a:srgbClr val="FFCCFF"/>
    <a:srgbClr val="CCFF33"/>
    <a:srgbClr val="66FFFF"/>
    <a:srgbClr val="FF9933"/>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620FABE-EF28-4461-97F8-B24A6AC0D95D}"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4128614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20FABE-EF28-4461-97F8-B24A6AC0D95D}"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92305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20FABE-EF28-4461-97F8-B24A6AC0D95D}"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1665817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20FABE-EF28-4461-97F8-B24A6AC0D95D}"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982404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20FABE-EF28-4461-97F8-B24A6AC0D95D}" type="datetimeFigureOut">
              <a:rPr lang="en-US" smtClean="0"/>
              <a:t>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1997392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20FABE-EF28-4461-97F8-B24A6AC0D95D}"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756558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20FABE-EF28-4461-97F8-B24A6AC0D95D}" type="datetimeFigureOut">
              <a:rPr lang="en-US" smtClean="0"/>
              <a:t>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621697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20FABE-EF28-4461-97F8-B24A6AC0D95D}" type="datetimeFigureOut">
              <a:rPr lang="en-US" smtClean="0"/>
              <a:t>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80575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20FABE-EF28-4461-97F8-B24A6AC0D95D}" type="datetimeFigureOut">
              <a:rPr lang="en-US" smtClean="0"/>
              <a:t>12/6/2019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1038224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20FABE-EF28-4461-97F8-B24A6AC0D95D}"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884826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20FABE-EF28-4461-97F8-B24A6AC0D95D}" type="datetimeFigureOut">
              <a:rPr lang="en-US" smtClean="0"/>
              <a:t>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F4AA3E-5C4E-4B8A-BB27-DBF998AD34C1}" type="slidenum">
              <a:rPr lang="en-US" smtClean="0"/>
              <a:t>‹#›</a:t>
            </a:fld>
            <a:endParaRPr lang="en-US"/>
          </a:p>
        </p:txBody>
      </p:sp>
    </p:spTree>
    <p:extLst>
      <p:ext uri="{BB962C8B-B14F-4D97-AF65-F5344CB8AC3E}">
        <p14:creationId xmlns:p14="http://schemas.microsoft.com/office/powerpoint/2010/main" val="1770660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0FABE-EF28-4461-97F8-B24A6AC0D95D}" type="datetimeFigureOut">
              <a:rPr lang="en-US" smtClean="0"/>
              <a:t>12/6/2019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4AA3E-5C4E-4B8A-BB27-DBF998AD34C1}" type="slidenum">
              <a:rPr lang="en-US" smtClean="0"/>
              <a:t>‹#›</a:t>
            </a:fld>
            <a:endParaRPr lang="en-US"/>
          </a:p>
        </p:txBody>
      </p:sp>
    </p:spTree>
    <p:extLst>
      <p:ext uri="{BB962C8B-B14F-4D97-AF65-F5344CB8AC3E}">
        <p14:creationId xmlns:p14="http://schemas.microsoft.com/office/powerpoint/2010/main" val="3804003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accent1">
              <a:lumMod val="20000"/>
              <a:lumOff val="80000"/>
            </a:schemeClr>
          </a:solidFill>
        </p:spPr>
        <p:txBody>
          <a:bodyPr/>
          <a:lstStyle/>
          <a:p>
            <a:r>
              <a:rPr lang="en-US" dirty="0"/>
              <a:t>AUTISM: MULTISYSTEM DYSFUNCTION</a:t>
            </a:r>
          </a:p>
        </p:txBody>
      </p:sp>
      <p:sp>
        <p:nvSpPr>
          <p:cNvPr id="5" name="Content Placeholder 4"/>
          <p:cNvSpPr>
            <a:spLocks noGrp="1"/>
          </p:cNvSpPr>
          <p:nvPr>
            <p:ph idx="1"/>
          </p:nvPr>
        </p:nvSpPr>
        <p:spPr>
          <a:xfrm>
            <a:off x="838200" y="1690688"/>
            <a:ext cx="10515600" cy="4486275"/>
          </a:xfrm>
          <a:solidFill>
            <a:schemeClr val="accent2">
              <a:lumMod val="40000"/>
              <a:lumOff val="60000"/>
            </a:schemeClr>
          </a:solidFill>
        </p:spPr>
        <p:txBody>
          <a:bodyPr>
            <a:normAutofit lnSpcReduction="10000"/>
          </a:bodyPr>
          <a:lstStyle/>
          <a:p>
            <a:pPr marL="0" indent="0">
              <a:buNone/>
            </a:pPr>
            <a:endParaRPr lang="en-US" sz="3600" dirty="0"/>
          </a:p>
          <a:p>
            <a:pPr marL="0" indent="0">
              <a:buNone/>
            </a:pPr>
            <a:r>
              <a:rPr lang="en-US" sz="3600" dirty="0"/>
              <a:t>WHAT’S WRONG AND WHAT CAN BE DONE?</a:t>
            </a:r>
          </a:p>
          <a:p>
            <a:pPr marL="0" indent="0">
              <a:buNone/>
            </a:pPr>
            <a:endParaRPr lang="en-US" sz="3600" dirty="0"/>
          </a:p>
          <a:p>
            <a:pPr marL="0" indent="0">
              <a:buNone/>
            </a:pPr>
            <a:r>
              <a:rPr lang="en-US" sz="3200" dirty="0"/>
              <a:t>JERUSALEM, NOV, 2019</a:t>
            </a:r>
          </a:p>
          <a:p>
            <a:pPr marL="0" indent="0">
              <a:buNone/>
            </a:pPr>
            <a:endParaRPr lang="en-US" sz="3200" dirty="0"/>
          </a:p>
          <a:p>
            <a:pPr marL="0" indent="0">
              <a:buNone/>
            </a:pPr>
            <a:r>
              <a:rPr lang="en-US" sz="3200" dirty="0"/>
              <a:t>Dr. Mordechai (Mel) Litman, MD</a:t>
            </a:r>
          </a:p>
          <a:p>
            <a:pPr marL="0" indent="0">
              <a:buNone/>
            </a:pPr>
            <a:r>
              <a:rPr lang="en-US" sz="3200" dirty="0"/>
              <a:t>Integrative Medicine</a:t>
            </a:r>
          </a:p>
          <a:p>
            <a:pPr marL="0" indent="0">
              <a:buNone/>
            </a:pPr>
            <a:r>
              <a:rPr lang="en-US" sz="3200" dirty="0"/>
              <a:t>drmellitman.com</a:t>
            </a:r>
          </a:p>
          <a:p>
            <a:pPr marL="0" indent="0">
              <a:buNone/>
            </a:pPr>
            <a:endParaRPr lang="en-US" sz="3200" dirty="0"/>
          </a:p>
          <a:p>
            <a:pPr marL="0" indent="0">
              <a:buNone/>
            </a:pPr>
            <a:endParaRPr lang="en-US" sz="3600" dirty="0"/>
          </a:p>
        </p:txBody>
      </p:sp>
    </p:spTree>
    <p:extLst>
      <p:ext uri="{BB962C8B-B14F-4D97-AF65-F5344CB8AC3E}">
        <p14:creationId xmlns:p14="http://schemas.microsoft.com/office/powerpoint/2010/main" val="650799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7157"/>
          </a:xfrm>
          <a:solidFill>
            <a:schemeClr val="bg1">
              <a:lumMod val="85000"/>
            </a:schemeClr>
          </a:solidFill>
        </p:spPr>
        <p:txBody>
          <a:bodyPr/>
          <a:lstStyle/>
          <a:p>
            <a:pPr algn="ctr"/>
            <a:r>
              <a:rPr lang="en-US" dirty="0"/>
              <a:t>GENETIC  PREDISPOSITIONS</a:t>
            </a:r>
          </a:p>
        </p:txBody>
      </p:sp>
      <p:sp>
        <p:nvSpPr>
          <p:cNvPr id="3" name="Content Placeholder 2"/>
          <p:cNvSpPr>
            <a:spLocks noGrp="1"/>
          </p:cNvSpPr>
          <p:nvPr>
            <p:ph idx="1"/>
          </p:nvPr>
        </p:nvSpPr>
        <p:spPr>
          <a:xfrm>
            <a:off x="838200" y="1352282"/>
            <a:ext cx="10515600" cy="4824681"/>
          </a:xfrm>
          <a:solidFill>
            <a:schemeClr val="accent2">
              <a:lumMod val="20000"/>
              <a:lumOff val="80000"/>
            </a:schemeClr>
          </a:solidFill>
        </p:spPr>
        <p:txBody>
          <a:bodyPr/>
          <a:lstStyle/>
          <a:p>
            <a:endParaRPr lang="en-US" dirty="0"/>
          </a:p>
          <a:p>
            <a:r>
              <a:rPr lang="en-US" dirty="0"/>
              <a:t>No specific gene found as “the cause” of autism</a:t>
            </a:r>
          </a:p>
          <a:p>
            <a:endParaRPr lang="en-US" dirty="0"/>
          </a:p>
          <a:p>
            <a:r>
              <a:rPr lang="en-US" dirty="0"/>
              <a:t>Many genes found to be “associated” with autism</a:t>
            </a:r>
          </a:p>
          <a:p>
            <a:endParaRPr lang="en-US" dirty="0"/>
          </a:p>
          <a:p>
            <a:r>
              <a:rPr lang="en-US" dirty="0"/>
              <a:t>Generally genes related to processes of detoxification, methylation, sulfation, or ‘brain wiring’.  These can predispose to autism when  environmental triggers are present.</a:t>
            </a:r>
          </a:p>
        </p:txBody>
      </p:sp>
    </p:spTree>
    <p:extLst>
      <p:ext uri="{BB962C8B-B14F-4D97-AF65-F5344CB8AC3E}">
        <p14:creationId xmlns:p14="http://schemas.microsoft.com/office/powerpoint/2010/main" val="219926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pPr algn="ctr"/>
            <a:r>
              <a:rPr lang="en-US" dirty="0"/>
              <a:t>INFLAMMATION/IMMUNE SYSTEM DYSRUPTION</a:t>
            </a:r>
          </a:p>
        </p:txBody>
      </p:sp>
      <p:sp>
        <p:nvSpPr>
          <p:cNvPr id="3" name="Content Placeholder 2"/>
          <p:cNvSpPr>
            <a:spLocks noGrp="1"/>
          </p:cNvSpPr>
          <p:nvPr>
            <p:ph idx="1"/>
          </p:nvPr>
        </p:nvSpPr>
        <p:spPr>
          <a:xfrm>
            <a:off x="838200" y="1690688"/>
            <a:ext cx="10515600" cy="4486275"/>
          </a:xfrm>
          <a:solidFill>
            <a:schemeClr val="accent1">
              <a:lumMod val="20000"/>
              <a:lumOff val="80000"/>
            </a:schemeClr>
          </a:solidFill>
        </p:spPr>
        <p:txBody>
          <a:bodyPr/>
          <a:lstStyle/>
          <a:p>
            <a:r>
              <a:rPr lang="en-US" dirty="0"/>
              <a:t>Inflammation as attempt to repair damage.</a:t>
            </a:r>
          </a:p>
          <a:p>
            <a:r>
              <a:rPr lang="en-US" dirty="0"/>
              <a:t>But excess/inappropriate inflammation causing further damage.</a:t>
            </a:r>
          </a:p>
          <a:p>
            <a:pPr marL="0" indent="0">
              <a:buNone/>
            </a:pPr>
            <a:endParaRPr lang="en-US" dirty="0"/>
          </a:p>
          <a:p>
            <a:r>
              <a:rPr lang="en-US" dirty="0"/>
              <a:t>Inflammation in the brain—persistent microglial activation.</a:t>
            </a:r>
          </a:p>
          <a:p>
            <a:endParaRPr lang="en-US" dirty="0"/>
          </a:p>
          <a:p>
            <a:r>
              <a:rPr lang="en-US" dirty="0"/>
              <a:t>Autoimmunity—’mistake’ in immune response.</a:t>
            </a:r>
          </a:p>
          <a:p>
            <a:pPr marL="0" indent="0">
              <a:buNone/>
            </a:pPr>
            <a:r>
              <a:rPr lang="en-US" dirty="0"/>
              <a:t>                             --may attack various organs in the body including bowels, nervous system, joints, thyroid, pancreas (type 1 diabetes)</a:t>
            </a:r>
          </a:p>
        </p:txBody>
      </p:sp>
    </p:spTree>
    <p:extLst>
      <p:ext uri="{BB962C8B-B14F-4D97-AF65-F5344CB8AC3E}">
        <p14:creationId xmlns:p14="http://schemas.microsoft.com/office/powerpoint/2010/main" val="543012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520"/>
          </a:xfrm>
          <a:solidFill>
            <a:srgbClr val="FF99CC"/>
          </a:solidFill>
        </p:spPr>
        <p:txBody>
          <a:bodyPr/>
          <a:lstStyle/>
          <a:p>
            <a:pPr algn="ctr"/>
            <a:r>
              <a:rPr lang="en-US" dirty="0"/>
              <a:t>OXIDATIVE STRESS</a:t>
            </a:r>
          </a:p>
        </p:txBody>
      </p:sp>
      <p:sp>
        <p:nvSpPr>
          <p:cNvPr id="3" name="Content Placeholder 2"/>
          <p:cNvSpPr>
            <a:spLocks noGrp="1"/>
          </p:cNvSpPr>
          <p:nvPr>
            <p:ph idx="1"/>
          </p:nvPr>
        </p:nvSpPr>
        <p:spPr>
          <a:xfrm>
            <a:off x="838200" y="1313646"/>
            <a:ext cx="10515600" cy="4863317"/>
          </a:xfrm>
          <a:solidFill>
            <a:srgbClr val="FF9933"/>
          </a:solidFill>
        </p:spPr>
        <p:txBody>
          <a:bodyPr/>
          <a:lstStyle/>
          <a:p>
            <a:r>
              <a:rPr lang="en-US" dirty="0"/>
              <a:t>Substances that ‘steal electrons’ from other molecules</a:t>
            </a:r>
          </a:p>
          <a:p>
            <a:r>
              <a:rPr lang="en-US" dirty="0"/>
              <a:t>Free radical damage.</a:t>
            </a:r>
          </a:p>
          <a:p>
            <a:r>
              <a:rPr lang="en-US" dirty="0"/>
              <a:t>Disrupts metabolic and enzymatic functions.</a:t>
            </a:r>
          </a:p>
          <a:p>
            <a:r>
              <a:rPr lang="en-US" dirty="0"/>
              <a:t>Damages cell membranes and receptors.</a:t>
            </a:r>
          </a:p>
          <a:p>
            <a:r>
              <a:rPr lang="en-US" dirty="0"/>
              <a:t>Damages mitochondria—impairing energy production and creating more free radicals.</a:t>
            </a:r>
          </a:p>
          <a:p>
            <a:r>
              <a:rPr lang="en-US" dirty="0"/>
              <a:t>Creates inflammation.</a:t>
            </a:r>
          </a:p>
        </p:txBody>
      </p:sp>
    </p:spTree>
    <p:extLst>
      <p:ext uri="{BB962C8B-B14F-4D97-AF65-F5344CB8AC3E}">
        <p14:creationId xmlns:p14="http://schemas.microsoft.com/office/powerpoint/2010/main" val="3463345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5110"/>
          </a:xfrm>
          <a:solidFill>
            <a:srgbClr val="66FFFF"/>
          </a:solidFill>
        </p:spPr>
        <p:txBody>
          <a:bodyPr/>
          <a:lstStyle/>
          <a:p>
            <a:pPr algn="ctr"/>
            <a:r>
              <a:rPr lang="en-GB" dirty="0"/>
              <a:t>MITOCHONDRIAL DYSFUNCTION</a:t>
            </a:r>
            <a:endParaRPr lang="en-US" dirty="0"/>
          </a:p>
        </p:txBody>
      </p:sp>
      <p:sp>
        <p:nvSpPr>
          <p:cNvPr id="3" name="Content Placeholder 2"/>
          <p:cNvSpPr>
            <a:spLocks noGrp="1"/>
          </p:cNvSpPr>
          <p:nvPr>
            <p:ph idx="1"/>
          </p:nvPr>
        </p:nvSpPr>
        <p:spPr>
          <a:xfrm>
            <a:off x="838200" y="1210236"/>
            <a:ext cx="10515600" cy="4966727"/>
          </a:xfrm>
          <a:solidFill>
            <a:schemeClr val="accent3">
              <a:lumMod val="20000"/>
              <a:lumOff val="80000"/>
            </a:schemeClr>
          </a:solidFill>
        </p:spPr>
        <p:txBody>
          <a:bodyPr/>
          <a:lstStyle/>
          <a:p>
            <a:r>
              <a:rPr lang="en-GB" dirty="0"/>
              <a:t>Found more and more commonly in autistic children, when looked for</a:t>
            </a:r>
          </a:p>
          <a:p>
            <a:r>
              <a:rPr lang="en-GB" dirty="0"/>
              <a:t>Mitochondria produce most of the energy for cells to function.</a:t>
            </a:r>
          </a:p>
          <a:p>
            <a:r>
              <a:rPr lang="en-GB" dirty="0"/>
              <a:t>Many other roles including activation of many genes and programmed cell death (apoptosis).</a:t>
            </a:r>
          </a:p>
          <a:p>
            <a:r>
              <a:rPr lang="en-GB" dirty="0"/>
              <a:t>Most of the essential vitamins and minerals are active in mitochondria.</a:t>
            </a:r>
          </a:p>
          <a:p>
            <a:r>
              <a:rPr lang="en-GB" dirty="0"/>
              <a:t>Most toxins (including a wide range of common medications) interfere with mitochondrial function.</a:t>
            </a:r>
          </a:p>
          <a:p>
            <a:endParaRPr lang="en-US" dirty="0"/>
          </a:p>
        </p:txBody>
      </p:sp>
    </p:spTree>
    <p:extLst>
      <p:ext uri="{BB962C8B-B14F-4D97-AF65-F5344CB8AC3E}">
        <p14:creationId xmlns:p14="http://schemas.microsoft.com/office/powerpoint/2010/main" val="930713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095"/>
          </a:xfrm>
          <a:solidFill>
            <a:schemeClr val="accent6">
              <a:lumMod val="20000"/>
              <a:lumOff val="80000"/>
            </a:schemeClr>
          </a:solidFill>
        </p:spPr>
        <p:txBody>
          <a:bodyPr/>
          <a:lstStyle/>
          <a:p>
            <a:pPr algn="ctr"/>
            <a:r>
              <a:rPr lang="en-GB" dirty="0"/>
              <a:t>MICROBIOME</a:t>
            </a:r>
            <a:endParaRPr lang="en-US" dirty="0"/>
          </a:p>
        </p:txBody>
      </p:sp>
      <p:sp>
        <p:nvSpPr>
          <p:cNvPr id="3" name="Content Placeholder 2"/>
          <p:cNvSpPr>
            <a:spLocks noGrp="1"/>
          </p:cNvSpPr>
          <p:nvPr>
            <p:ph idx="1"/>
          </p:nvPr>
        </p:nvSpPr>
        <p:spPr>
          <a:xfrm>
            <a:off x="838200" y="1146220"/>
            <a:ext cx="10515600" cy="5030743"/>
          </a:xfrm>
          <a:solidFill>
            <a:schemeClr val="accent2">
              <a:lumMod val="20000"/>
              <a:lumOff val="80000"/>
            </a:schemeClr>
          </a:solidFill>
        </p:spPr>
        <p:txBody>
          <a:bodyPr/>
          <a:lstStyle/>
          <a:p>
            <a:r>
              <a:rPr lang="en-GB" dirty="0"/>
              <a:t>Wide range of micro-organisms sharing our bodies including bacteria, viruses, fungi, parasites.</a:t>
            </a:r>
          </a:p>
          <a:p>
            <a:r>
              <a:rPr lang="en-GB" dirty="0"/>
              <a:t>Large numbers (many trillions) in the bowels, but in also in other tissues including the brain.</a:t>
            </a:r>
          </a:p>
          <a:p>
            <a:r>
              <a:rPr lang="en-GB" dirty="0"/>
              <a:t>Critical for the functioning of the digestive tract.</a:t>
            </a:r>
          </a:p>
          <a:p>
            <a:r>
              <a:rPr lang="en-GB" dirty="0"/>
              <a:t>Involved in immune system regulation and </a:t>
            </a:r>
            <a:r>
              <a:rPr lang="en-US" dirty="0"/>
              <a:t>“tuning”.</a:t>
            </a:r>
          </a:p>
          <a:p>
            <a:r>
              <a:rPr lang="en-US" dirty="0"/>
              <a:t>Produce some neurotransmitters.</a:t>
            </a:r>
          </a:p>
          <a:p>
            <a:r>
              <a:rPr lang="en-US" dirty="0"/>
              <a:t>Microbiome can be disrupted by many chemicals and drugs or by a  lack of ‘prebiotics’ (micro-organism food).</a:t>
            </a:r>
            <a:endParaRPr lang="en-GB" dirty="0"/>
          </a:p>
        </p:txBody>
      </p:sp>
    </p:spTree>
    <p:extLst>
      <p:ext uri="{BB962C8B-B14F-4D97-AF65-F5344CB8AC3E}">
        <p14:creationId xmlns:p14="http://schemas.microsoft.com/office/powerpoint/2010/main" val="2030972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2610"/>
          </a:xfrm>
          <a:solidFill>
            <a:schemeClr val="accent1">
              <a:lumMod val="20000"/>
              <a:lumOff val="80000"/>
            </a:schemeClr>
          </a:solidFill>
        </p:spPr>
        <p:txBody>
          <a:bodyPr/>
          <a:lstStyle/>
          <a:p>
            <a:pPr algn="ctr"/>
            <a:r>
              <a:rPr lang="en-US" dirty="0"/>
              <a:t>DYSAUTONOMIA</a:t>
            </a:r>
          </a:p>
        </p:txBody>
      </p:sp>
      <p:sp>
        <p:nvSpPr>
          <p:cNvPr id="3" name="Content Placeholder 2"/>
          <p:cNvSpPr>
            <a:spLocks noGrp="1"/>
          </p:cNvSpPr>
          <p:nvPr>
            <p:ph idx="1"/>
          </p:nvPr>
        </p:nvSpPr>
        <p:spPr>
          <a:xfrm>
            <a:off x="838200" y="1197736"/>
            <a:ext cx="10515600" cy="4979227"/>
          </a:xfrm>
          <a:solidFill>
            <a:srgbClr val="FFCCFF"/>
          </a:solidFill>
        </p:spPr>
        <p:txBody>
          <a:bodyPr/>
          <a:lstStyle/>
          <a:p>
            <a:r>
              <a:rPr lang="en-US" dirty="0"/>
              <a:t>Dysregulation of the autonomic nervous system—sympathetic side tends to be overactive while the parasympathetic is underactive.</a:t>
            </a:r>
          </a:p>
          <a:p>
            <a:r>
              <a:rPr lang="en-US" dirty="0"/>
              <a:t>Exaggerated stress/alarm reactions</a:t>
            </a:r>
          </a:p>
          <a:p>
            <a:r>
              <a:rPr lang="en-US" dirty="0"/>
              <a:t>Affects GI function—constipation, diarrhea, digestion</a:t>
            </a:r>
          </a:p>
          <a:p>
            <a:pPr marL="0" indent="0">
              <a:buNone/>
            </a:pPr>
            <a:r>
              <a:rPr lang="en-US" dirty="0"/>
              <a:t>                                    --even the microbiome itself</a:t>
            </a:r>
          </a:p>
          <a:p>
            <a:r>
              <a:rPr lang="en-US" dirty="0"/>
              <a:t>Affects sensory and motor function.</a:t>
            </a:r>
          </a:p>
          <a:p>
            <a:r>
              <a:rPr lang="en-US" dirty="0"/>
              <a:t>Affects circadian rhythms, sleep cycles, repair cycles.</a:t>
            </a:r>
          </a:p>
          <a:p>
            <a:r>
              <a:rPr lang="en-US" dirty="0"/>
              <a:t>Affects speech and social interaction.</a:t>
            </a:r>
          </a:p>
          <a:p>
            <a:endParaRPr lang="en-US" dirty="0"/>
          </a:p>
        </p:txBody>
      </p:sp>
    </p:spTree>
    <p:extLst>
      <p:ext uri="{BB962C8B-B14F-4D97-AF65-F5344CB8AC3E}">
        <p14:creationId xmlns:p14="http://schemas.microsoft.com/office/powerpoint/2010/main" val="616806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1663"/>
          </a:xfrm>
          <a:solidFill>
            <a:srgbClr val="CCFF33"/>
          </a:solidFill>
        </p:spPr>
        <p:txBody>
          <a:bodyPr/>
          <a:lstStyle/>
          <a:p>
            <a:pPr algn="ctr"/>
            <a:r>
              <a:rPr lang="en-US" dirty="0"/>
              <a:t>WHAT CAN HELP NOW?</a:t>
            </a:r>
          </a:p>
        </p:txBody>
      </p:sp>
      <p:sp>
        <p:nvSpPr>
          <p:cNvPr id="3" name="Content Placeholder 2"/>
          <p:cNvSpPr>
            <a:spLocks noGrp="1"/>
          </p:cNvSpPr>
          <p:nvPr>
            <p:ph idx="1"/>
          </p:nvPr>
        </p:nvSpPr>
        <p:spPr>
          <a:xfrm>
            <a:off x="838200" y="1196788"/>
            <a:ext cx="10515600" cy="4980175"/>
          </a:xfrm>
          <a:solidFill>
            <a:schemeClr val="bg1">
              <a:lumMod val="95000"/>
            </a:schemeClr>
          </a:solidFill>
        </p:spPr>
        <p:txBody>
          <a:bodyPr>
            <a:normAutofit fontScale="77500" lnSpcReduction="20000"/>
          </a:bodyPr>
          <a:lstStyle/>
          <a:p>
            <a:r>
              <a:rPr lang="en-US" dirty="0"/>
              <a:t>Reducing toxic exposure and detoxification.</a:t>
            </a:r>
          </a:p>
          <a:p>
            <a:r>
              <a:rPr lang="en-US" dirty="0"/>
              <a:t>Nutrient replenishment—nutrient-dense foods</a:t>
            </a:r>
          </a:p>
          <a:p>
            <a:pPr marL="0" indent="0">
              <a:buNone/>
            </a:pPr>
            <a:r>
              <a:rPr lang="en-US" dirty="0"/>
              <a:t>                                             --supplementation</a:t>
            </a:r>
          </a:p>
          <a:p>
            <a:r>
              <a:rPr lang="en-US" dirty="0"/>
              <a:t>GI/Gut repair—special diets</a:t>
            </a:r>
          </a:p>
          <a:p>
            <a:pPr marL="0" indent="0">
              <a:buNone/>
            </a:pPr>
            <a:r>
              <a:rPr lang="en-US" dirty="0"/>
              <a:t>                           --probiotics/microbiome</a:t>
            </a:r>
          </a:p>
          <a:p>
            <a:r>
              <a:rPr lang="en-US" dirty="0"/>
              <a:t>Other specific additional treatments—methyl-B12 injections</a:t>
            </a:r>
          </a:p>
          <a:p>
            <a:pPr marL="0" indent="0">
              <a:buNone/>
            </a:pPr>
            <a:r>
              <a:rPr lang="en-US" dirty="0"/>
              <a:t>                                                                    --hyperbaric oxygen</a:t>
            </a:r>
          </a:p>
          <a:p>
            <a:pPr marL="0" indent="0">
              <a:buNone/>
            </a:pPr>
            <a:r>
              <a:rPr lang="en-US" dirty="0"/>
              <a:t>                                                                     --LDN (low dose naltrexone)</a:t>
            </a:r>
          </a:p>
          <a:p>
            <a:pPr marL="0" indent="0">
              <a:buNone/>
            </a:pPr>
            <a:r>
              <a:rPr lang="en-US" dirty="0"/>
              <a:t>                                                                     --oxytocin</a:t>
            </a:r>
          </a:p>
          <a:p>
            <a:pPr marL="0" indent="0">
              <a:buNone/>
            </a:pPr>
            <a:r>
              <a:rPr lang="en-US" dirty="0"/>
              <a:t>                                                                     --speech, behavioral, special ed.</a:t>
            </a:r>
          </a:p>
          <a:p>
            <a:pPr marL="0" indent="0">
              <a:buNone/>
            </a:pPr>
            <a:r>
              <a:rPr lang="en-US" dirty="0"/>
              <a:t>                                                                     --physical/neurological treatments eg. Feldenkrais, Osteopathy, Polyvagal</a:t>
            </a:r>
          </a:p>
          <a:p>
            <a:r>
              <a:rPr lang="en-US" dirty="0"/>
              <a:t>CBD</a:t>
            </a:r>
          </a:p>
          <a:p>
            <a:pPr marL="0" indent="0">
              <a:buNone/>
            </a:pPr>
            <a:r>
              <a:rPr lang="en-US" dirty="0"/>
              <a:t>                 </a:t>
            </a:r>
          </a:p>
        </p:txBody>
      </p:sp>
    </p:spTree>
    <p:extLst>
      <p:ext uri="{BB962C8B-B14F-4D97-AF65-F5344CB8AC3E}">
        <p14:creationId xmlns:p14="http://schemas.microsoft.com/office/powerpoint/2010/main" val="2183253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8557"/>
          </a:xfrm>
          <a:solidFill>
            <a:srgbClr val="FFCCFF"/>
          </a:solidFill>
        </p:spPr>
        <p:txBody>
          <a:bodyPr/>
          <a:lstStyle/>
          <a:p>
            <a:pPr algn="ctr"/>
            <a:r>
              <a:rPr lang="en-US" dirty="0"/>
              <a:t>ADDRESSING THE ISSUES</a:t>
            </a:r>
          </a:p>
        </p:txBody>
      </p:sp>
      <p:sp>
        <p:nvSpPr>
          <p:cNvPr id="3" name="Content Placeholder 2"/>
          <p:cNvSpPr>
            <a:spLocks noGrp="1"/>
          </p:cNvSpPr>
          <p:nvPr>
            <p:ph idx="1"/>
          </p:nvPr>
        </p:nvSpPr>
        <p:spPr>
          <a:xfrm>
            <a:off x="838200" y="1223682"/>
            <a:ext cx="10515600" cy="4953281"/>
          </a:xfrm>
          <a:solidFill>
            <a:schemeClr val="accent6">
              <a:lumMod val="20000"/>
              <a:lumOff val="80000"/>
            </a:schemeClr>
          </a:solidFill>
        </p:spPr>
        <p:txBody>
          <a:bodyPr>
            <a:normAutofit lnSpcReduction="10000"/>
          </a:bodyPr>
          <a:lstStyle/>
          <a:p>
            <a:pPr marL="514350" indent="-514350">
              <a:buAutoNum type="arabicPeriod"/>
            </a:pPr>
            <a:r>
              <a:rPr lang="en-US" dirty="0"/>
              <a:t>DIETS—top parent-rated intervention</a:t>
            </a:r>
          </a:p>
          <a:p>
            <a:pPr marL="0" indent="0">
              <a:buNone/>
            </a:pPr>
            <a:r>
              <a:rPr lang="en-US" dirty="0"/>
              <a:t>Minimize toxic intake—maximize organic foods as able.</a:t>
            </a:r>
          </a:p>
          <a:p>
            <a:pPr marL="0" indent="0">
              <a:buNone/>
            </a:pPr>
            <a:r>
              <a:rPr lang="en-US" dirty="0"/>
              <a:t>A) Gluten-free, casein-free diet (grain and dairy free)</a:t>
            </a:r>
          </a:p>
          <a:p>
            <a:pPr marL="0" indent="0">
              <a:buNone/>
            </a:pPr>
            <a:r>
              <a:rPr lang="en-US" dirty="0"/>
              <a:t>--benefits a subset of children, but not all.</a:t>
            </a:r>
          </a:p>
          <a:p>
            <a:pPr marL="0" indent="0">
              <a:buNone/>
            </a:pPr>
            <a:r>
              <a:rPr lang="en-US" dirty="0"/>
              <a:t>--may have effect on excessive immune activation, especially if actual allergy present.</a:t>
            </a:r>
          </a:p>
          <a:p>
            <a:pPr marL="0" indent="0">
              <a:buNone/>
            </a:pPr>
            <a:r>
              <a:rPr lang="en-US" dirty="0"/>
              <a:t>--may produce possible opiate-like chemicals made from casein and gluten (caseomorphin/ gluteomorphin) that could have effect on brain function.</a:t>
            </a:r>
          </a:p>
          <a:p>
            <a:pPr marL="0" indent="0">
              <a:buNone/>
            </a:pPr>
            <a:r>
              <a:rPr lang="en-US" dirty="0"/>
              <a:t>B) Ketogenic diet—may help brain function, reduce oxidative stress, improve mitochondrial function; especially if seizures also present.</a:t>
            </a:r>
          </a:p>
        </p:txBody>
      </p:sp>
    </p:spTree>
    <p:extLst>
      <p:ext uri="{BB962C8B-B14F-4D97-AF65-F5344CB8AC3E}">
        <p14:creationId xmlns:p14="http://schemas.microsoft.com/office/powerpoint/2010/main" val="1778327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9957"/>
          </a:xfrm>
          <a:solidFill>
            <a:srgbClr val="FFCCFF"/>
          </a:solidFill>
        </p:spPr>
        <p:txBody>
          <a:bodyPr>
            <a:normAutofit fontScale="90000"/>
          </a:bodyPr>
          <a:lstStyle/>
          <a:p>
            <a:pPr algn="ctr"/>
            <a:r>
              <a:rPr lang="en-US" dirty="0"/>
              <a:t>ADDRESSING THE ISSUES</a:t>
            </a:r>
          </a:p>
        </p:txBody>
      </p:sp>
      <p:sp>
        <p:nvSpPr>
          <p:cNvPr id="3" name="Content Placeholder 2"/>
          <p:cNvSpPr>
            <a:spLocks noGrp="1"/>
          </p:cNvSpPr>
          <p:nvPr>
            <p:ph idx="1"/>
          </p:nvPr>
        </p:nvSpPr>
        <p:spPr>
          <a:xfrm>
            <a:off x="838200" y="995082"/>
            <a:ext cx="10515600" cy="5181881"/>
          </a:xfrm>
          <a:solidFill>
            <a:schemeClr val="accent6">
              <a:lumMod val="20000"/>
              <a:lumOff val="80000"/>
            </a:schemeClr>
          </a:solidFill>
        </p:spPr>
        <p:txBody>
          <a:bodyPr/>
          <a:lstStyle/>
          <a:p>
            <a:pPr marL="0" indent="0">
              <a:buNone/>
            </a:pPr>
            <a:r>
              <a:rPr lang="en-US" dirty="0"/>
              <a:t>C) SCD/GAPS diets (specific carbohydrate diet/gut and psychology syndrome diet)</a:t>
            </a:r>
          </a:p>
          <a:p>
            <a:pPr marL="0" indent="0">
              <a:buNone/>
            </a:pPr>
            <a:r>
              <a:rPr lang="en-US" dirty="0"/>
              <a:t>--focus on removing disaccharides/polysaccharides in food that are not digested well in damaged gut; which can then lead to overgrowth of toxic micro-organisms.</a:t>
            </a:r>
          </a:p>
          <a:p>
            <a:pPr marL="0" indent="0">
              <a:buNone/>
            </a:pPr>
            <a:r>
              <a:rPr lang="en-US" dirty="0"/>
              <a:t>--diet helps to heal gut and assist in balancing the microbiome.</a:t>
            </a:r>
          </a:p>
          <a:p>
            <a:pPr marL="0" indent="0">
              <a:buNone/>
            </a:pPr>
            <a:r>
              <a:rPr lang="en-US" dirty="0"/>
              <a:t>--long-term process, but can then be tapered and stopped once healing takes place.</a:t>
            </a:r>
          </a:p>
        </p:txBody>
      </p:sp>
    </p:spTree>
    <p:extLst>
      <p:ext uri="{BB962C8B-B14F-4D97-AF65-F5344CB8AC3E}">
        <p14:creationId xmlns:p14="http://schemas.microsoft.com/office/powerpoint/2010/main" val="2655559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9957"/>
          </a:xfrm>
          <a:solidFill>
            <a:srgbClr val="FFCCFF"/>
          </a:solidFill>
        </p:spPr>
        <p:txBody>
          <a:bodyPr>
            <a:normAutofit fontScale="90000"/>
          </a:bodyPr>
          <a:lstStyle/>
          <a:p>
            <a:r>
              <a:rPr lang="en-US" dirty="0"/>
              <a:t>ADDRESSING THE ISSUES</a:t>
            </a:r>
          </a:p>
        </p:txBody>
      </p:sp>
      <p:sp>
        <p:nvSpPr>
          <p:cNvPr id="3" name="Content Placeholder 2"/>
          <p:cNvSpPr>
            <a:spLocks noGrp="1"/>
          </p:cNvSpPr>
          <p:nvPr>
            <p:ph idx="1"/>
          </p:nvPr>
        </p:nvSpPr>
        <p:spPr>
          <a:xfrm>
            <a:off x="838200" y="995082"/>
            <a:ext cx="10515600" cy="5181881"/>
          </a:xfrm>
          <a:solidFill>
            <a:schemeClr val="accent6">
              <a:lumMod val="20000"/>
              <a:lumOff val="80000"/>
            </a:schemeClr>
          </a:solidFill>
        </p:spPr>
        <p:txBody>
          <a:bodyPr/>
          <a:lstStyle/>
          <a:p>
            <a:pPr marL="0" indent="0">
              <a:buNone/>
            </a:pPr>
            <a:r>
              <a:rPr lang="en-US" dirty="0"/>
              <a:t>2. Supplementation—comprehensive vitamin and mineral supplements</a:t>
            </a:r>
          </a:p>
          <a:p>
            <a:pPr marL="0" indent="0">
              <a:buNone/>
            </a:pPr>
            <a:r>
              <a:rPr lang="en-US" dirty="0"/>
              <a:t>                                   --correcting multiple nutrient deficiencies</a:t>
            </a:r>
          </a:p>
          <a:p>
            <a:pPr marL="0" indent="0">
              <a:buNone/>
            </a:pPr>
            <a:r>
              <a:rPr lang="en-US" dirty="0"/>
              <a:t>                                   --specific additional supplements for certain common issues, such as mitochondrial support.</a:t>
            </a:r>
          </a:p>
          <a:p>
            <a:pPr marL="0" indent="0">
              <a:buNone/>
            </a:pPr>
            <a:r>
              <a:rPr lang="en-US" dirty="0"/>
              <a:t>                                    --may actually need higher amounts of various nutrients to compensate for disturbed biochemistry (vitamin ‘dependency’) where increased levels of the enzyme co-factors are needed to compensate for under-functioning of the enzyme.</a:t>
            </a:r>
          </a:p>
          <a:p>
            <a:pPr marL="0" indent="0">
              <a:buNone/>
            </a:pPr>
            <a:r>
              <a:rPr lang="en-US" dirty="0"/>
              <a:t>                                      --good combination products have been developed to simplify supplementation while still giving therapeutic doses.</a:t>
            </a:r>
          </a:p>
        </p:txBody>
      </p:sp>
    </p:spTree>
    <p:extLst>
      <p:ext uri="{BB962C8B-B14F-4D97-AF65-F5344CB8AC3E}">
        <p14:creationId xmlns:p14="http://schemas.microsoft.com/office/powerpoint/2010/main" val="521577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2306"/>
          </a:xfrm>
          <a:solidFill>
            <a:schemeClr val="tx2">
              <a:lumMod val="20000"/>
              <a:lumOff val="80000"/>
            </a:schemeClr>
          </a:solidFill>
        </p:spPr>
        <p:txBody>
          <a:bodyPr>
            <a:normAutofit fontScale="90000"/>
          </a:bodyPr>
          <a:lstStyle/>
          <a:p>
            <a:pPr algn="ctr"/>
            <a:r>
              <a:rPr lang="en-US" dirty="0"/>
              <a:t>WHAT IS AUTISM?</a:t>
            </a:r>
          </a:p>
        </p:txBody>
      </p:sp>
      <p:sp>
        <p:nvSpPr>
          <p:cNvPr id="3" name="Content Placeholder 2"/>
          <p:cNvSpPr>
            <a:spLocks noGrp="1"/>
          </p:cNvSpPr>
          <p:nvPr>
            <p:ph idx="1"/>
          </p:nvPr>
        </p:nvSpPr>
        <p:spPr>
          <a:xfrm>
            <a:off x="838200" y="1017432"/>
            <a:ext cx="10515600" cy="5159531"/>
          </a:xfrm>
          <a:solidFill>
            <a:schemeClr val="accent4">
              <a:lumMod val="40000"/>
              <a:lumOff val="60000"/>
            </a:schemeClr>
          </a:solidFill>
        </p:spPr>
        <p:txBody>
          <a:bodyPr>
            <a:normAutofit fontScale="85000" lnSpcReduction="10000"/>
          </a:bodyPr>
          <a:lstStyle/>
          <a:p>
            <a:pPr marL="0" indent="0">
              <a:buNone/>
            </a:pPr>
            <a:endParaRPr lang="en-US" dirty="0"/>
          </a:p>
          <a:p>
            <a:pPr marL="0" indent="0">
              <a:buNone/>
            </a:pPr>
            <a:r>
              <a:rPr lang="en-US" dirty="0"/>
              <a:t>Diagnosis based on behavioral symptoms.  No ‘medical test’ for autism.</a:t>
            </a:r>
          </a:p>
          <a:p>
            <a:pPr marL="0" indent="0">
              <a:buNone/>
            </a:pPr>
            <a:endParaRPr lang="en-US" dirty="0"/>
          </a:p>
          <a:p>
            <a:pPr marL="514350" indent="-514350">
              <a:buAutoNum type="arabicPeriod"/>
            </a:pPr>
            <a:r>
              <a:rPr lang="en-US" dirty="0"/>
              <a:t>Difficulties in social communication—rarely using language or not speaking at all.   Not responding when spoken to.  Not sharing interests with parents.  Not using or understanding common gestures.  Not using facial expressions to communicate.  Not showing interest in friends or engaging in imaginative play.</a:t>
            </a:r>
          </a:p>
          <a:p>
            <a:pPr marL="514350" indent="-514350">
              <a:buAutoNum type="arabicPeriod"/>
            </a:pPr>
            <a:r>
              <a:rPr lang="en-US" dirty="0"/>
              <a:t>Restricted, repetitive behavior or interests—lining up toys in a particular way over and over again.  Repeating words or phrases over and over.  Very narrow and intense interests.  Needing things to always happen in same way.  Difficulty with changing one activity to another.  Sensory sensitivities—eg. Irritated by labels on clothes; licking, biting or sniffing objects.</a:t>
            </a:r>
          </a:p>
          <a:p>
            <a:pPr marL="514350" indent="-514350">
              <a:buAutoNum type="arabicPeriod"/>
            </a:pPr>
            <a:r>
              <a:rPr lang="en-US" dirty="0"/>
              <a:t>Need to have issues in both areas to qualify for diagnosis.</a:t>
            </a:r>
          </a:p>
          <a:p>
            <a:pPr marL="0" indent="0">
              <a:buNone/>
            </a:pPr>
            <a:r>
              <a:rPr lang="en-US" dirty="0"/>
              <a:t>       </a:t>
            </a:r>
          </a:p>
        </p:txBody>
      </p:sp>
    </p:spTree>
    <p:extLst>
      <p:ext uri="{BB962C8B-B14F-4D97-AF65-F5344CB8AC3E}">
        <p14:creationId xmlns:p14="http://schemas.microsoft.com/office/powerpoint/2010/main" val="1809628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3063"/>
          </a:xfrm>
          <a:solidFill>
            <a:srgbClr val="FFCCFF"/>
          </a:solidFill>
        </p:spPr>
        <p:txBody>
          <a:bodyPr>
            <a:normAutofit fontScale="90000"/>
          </a:bodyPr>
          <a:lstStyle/>
          <a:p>
            <a:pPr algn="ctr"/>
            <a:r>
              <a:rPr lang="en-US" dirty="0"/>
              <a:t>ADDRESSING THE ISSUES</a:t>
            </a:r>
          </a:p>
        </p:txBody>
      </p:sp>
      <p:sp>
        <p:nvSpPr>
          <p:cNvPr id="3" name="Content Placeholder 2"/>
          <p:cNvSpPr>
            <a:spLocks noGrp="1"/>
          </p:cNvSpPr>
          <p:nvPr>
            <p:ph idx="1"/>
          </p:nvPr>
        </p:nvSpPr>
        <p:spPr>
          <a:xfrm>
            <a:off x="838200" y="968188"/>
            <a:ext cx="10515600" cy="5208775"/>
          </a:xfrm>
          <a:solidFill>
            <a:schemeClr val="accent6">
              <a:lumMod val="20000"/>
              <a:lumOff val="80000"/>
            </a:schemeClr>
          </a:solidFill>
        </p:spPr>
        <p:txBody>
          <a:bodyPr>
            <a:normAutofit lnSpcReduction="10000"/>
          </a:bodyPr>
          <a:lstStyle/>
          <a:p>
            <a:pPr marL="0" indent="0">
              <a:buNone/>
            </a:pPr>
            <a:r>
              <a:rPr lang="en-US" dirty="0"/>
              <a:t>3. Detoxification—use of actual chemical chelators; have been more effective traditionally for metals such as mercury and lead.</a:t>
            </a:r>
          </a:p>
          <a:p>
            <a:pPr marL="0" indent="0">
              <a:buNone/>
            </a:pPr>
            <a:r>
              <a:rPr lang="en-US" dirty="0"/>
              <a:t>                              --chelators tend to be less effective for aluminium</a:t>
            </a:r>
          </a:p>
          <a:p>
            <a:pPr marL="0" indent="0">
              <a:buNone/>
            </a:pPr>
            <a:r>
              <a:rPr lang="en-US" dirty="0"/>
              <a:t>                              --natural substances that can aid in detox process</a:t>
            </a:r>
          </a:p>
          <a:p>
            <a:pPr marL="0" indent="0">
              <a:buNone/>
            </a:pPr>
            <a:r>
              <a:rPr lang="en-US" dirty="0"/>
              <a:t>                                  a) alpha-lipoic acid</a:t>
            </a:r>
          </a:p>
          <a:p>
            <a:pPr marL="0" indent="0">
              <a:buNone/>
            </a:pPr>
            <a:r>
              <a:rPr lang="en-US" dirty="0"/>
              <a:t>                                  b) NAC</a:t>
            </a:r>
          </a:p>
          <a:p>
            <a:pPr marL="0" indent="0">
              <a:buNone/>
            </a:pPr>
            <a:r>
              <a:rPr lang="en-US" dirty="0"/>
              <a:t>                                  c) glutathione</a:t>
            </a:r>
          </a:p>
          <a:p>
            <a:pPr marL="0" indent="0">
              <a:buNone/>
            </a:pPr>
            <a:r>
              <a:rPr lang="en-US" dirty="0"/>
              <a:t>                                  d) zeolite</a:t>
            </a:r>
          </a:p>
          <a:p>
            <a:pPr marL="0" indent="0">
              <a:buNone/>
            </a:pPr>
            <a:r>
              <a:rPr lang="en-US" dirty="0"/>
              <a:t>                                  e) chlorella</a:t>
            </a:r>
          </a:p>
          <a:p>
            <a:pPr marL="0" indent="0">
              <a:buNone/>
            </a:pPr>
            <a:r>
              <a:rPr lang="en-US" dirty="0"/>
              <a:t>                                   f) silica (for aluminium)</a:t>
            </a:r>
          </a:p>
          <a:p>
            <a:pPr marL="0" indent="0">
              <a:buNone/>
            </a:pPr>
            <a:r>
              <a:rPr lang="en-US" dirty="0"/>
              <a:t>                                   g) homeopathy</a:t>
            </a:r>
          </a:p>
        </p:txBody>
      </p:sp>
    </p:spTree>
    <p:extLst>
      <p:ext uri="{BB962C8B-B14F-4D97-AF65-F5344CB8AC3E}">
        <p14:creationId xmlns:p14="http://schemas.microsoft.com/office/powerpoint/2010/main" val="2155213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9616"/>
          </a:xfrm>
          <a:solidFill>
            <a:srgbClr val="FFCCFF"/>
          </a:solidFill>
        </p:spPr>
        <p:txBody>
          <a:bodyPr>
            <a:normAutofit fontScale="90000"/>
          </a:bodyPr>
          <a:lstStyle/>
          <a:p>
            <a:pPr algn="ctr"/>
            <a:r>
              <a:rPr lang="en-US" dirty="0"/>
              <a:t>ADDRESSING THE ISSUES</a:t>
            </a:r>
          </a:p>
        </p:txBody>
      </p:sp>
      <p:sp>
        <p:nvSpPr>
          <p:cNvPr id="3" name="Content Placeholder 2"/>
          <p:cNvSpPr>
            <a:spLocks noGrp="1"/>
          </p:cNvSpPr>
          <p:nvPr>
            <p:ph idx="1"/>
          </p:nvPr>
        </p:nvSpPr>
        <p:spPr>
          <a:xfrm>
            <a:off x="838200" y="954742"/>
            <a:ext cx="10515600" cy="5222221"/>
          </a:xfrm>
          <a:solidFill>
            <a:schemeClr val="accent6">
              <a:lumMod val="20000"/>
              <a:lumOff val="80000"/>
            </a:schemeClr>
          </a:solidFill>
        </p:spPr>
        <p:txBody>
          <a:bodyPr/>
          <a:lstStyle/>
          <a:p>
            <a:pPr marL="0" indent="0">
              <a:buNone/>
            </a:pPr>
            <a:r>
              <a:rPr lang="en-US" dirty="0"/>
              <a:t>4. Methyl-B12—usually done by subcutaneous injection.</a:t>
            </a:r>
          </a:p>
          <a:p>
            <a:pPr marL="0" indent="0">
              <a:buNone/>
            </a:pPr>
            <a:r>
              <a:rPr lang="en-US" dirty="0"/>
              <a:t>                          --many potential effects including assisting methylation pathways, gene expression, neurotransmitter production and receptor response.</a:t>
            </a:r>
          </a:p>
          <a:p>
            <a:pPr marL="0" indent="0">
              <a:buNone/>
            </a:pPr>
            <a:r>
              <a:rPr lang="en-US" dirty="0"/>
              <a:t>                            --supported by some clinical trials and a lot of clinical experience; may show changes in language and social interaction.</a:t>
            </a:r>
          </a:p>
          <a:p>
            <a:pPr marL="0" indent="0">
              <a:buNone/>
            </a:pPr>
            <a:endParaRPr lang="en-US" dirty="0"/>
          </a:p>
          <a:p>
            <a:pPr marL="0" indent="0">
              <a:buNone/>
            </a:pPr>
            <a:r>
              <a:rPr lang="en-US" dirty="0"/>
              <a:t>5. Hyperbaric oxygen—oxygen under pressure</a:t>
            </a:r>
          </a:p>
          <a:p>
            <a:pPr marL="0" indent="0">
              <a:buNone/>
            </a:pPr>
            <a:r>
              <a:rPr lang="en-US" dirty="0"/>
              <a:t>                                      possible effects on mitochondrial function and oxidative stress.</a:t>
            </a:r>
          </a:p>
          <a:p>
            <a:pPr marL="0" indent="0">
              <a:buNone/>
            </a:pPr>
            <a:r>
              <a:rPr lang="en-US" dirty="0"/>
              <a:t>                                       --support of clinical trials</a:t>
            </a:r>
          </a:p>
        </p:txBody>
      </p:sp>
    </p:spTree>
    <p:extLst>
      <p:ext uri="{BB962C8B-B14F-4D97-AF65-F5344CB8AC3E}">
        <p14:creationId xmlns:p14="http://schemas.microsoft.com/office/powerpoint/2010/main" val="2158077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6510"/>
          </a:xfrm>
          <a:solidFill>
            <a:srgbClr val="FFCCFF"/>
          </a:solidFill>
        </p:spPr>
        <p:txBody>
          <a:bodyPr>
            <a:normAutofit fontScale="90000"/>
          </a:bodyPr>
          <a:lstStyle/>
          <a:p>
            <a:pPr algn="ctr"/>
            <a:r>
              <a:rPr lang="en-US" dirty="0"/>
              <a:t>ADDRESSING THE ISSUES</a:t>
            </a:r>
          </a:p>
        </p:txBody>
      </p:sp>
      <p:sp>
        <p:nvSpPr>
          <p:cNvPr id="3" name="Content Placeholder 2"/>
          <p:cNvSpPr>
            <a:spLocks noGrp="1"/>
          </p:cNvSpPr>
          <p:nvPr>
            <p:ph idx="1"/>
          </p:nvPr>
        </p:nvSpPr>
        <p:spPr>
          <a:xfrm>
            <a:off x="838200" y="981636"/>
            <a:ext cx="10515600" cy="5195327"/>
          </a:xfrm>
          <a:solidFill>
            <a:schemeClr val="accent6">
              <a:lumMod val="20000"/>
              <a:lumOff val="80000"/>
            </a:schemeClr>
          </a:solidFill>
        </p:spPr>
        <p:txBody>
          <a:bodyPr>
            <a:normAutofit lnSpcReduction="10000"/>
          </a:bodyPr>
          <a:lstStyle/>
          <a:p>
            <a:pPr marL="0" indent="0">
              <a:buNone/>
            </a:pPr>
            <a:r>
              <a:rPr lang="en-US" dirty="0"/>
              <a:t>6. Microbiome—minimize toxicity to healthy balance of organisms; eg. antibiotics (including those introduced to food supply)</a:t>
            </a:r>
          </a:p>
          <a:p>
            <a:pPr marL="0" indent="0">
              <a:buNone/>
            </a:pPr>
            <a:r>
              <a:rPr lang="en-US" dirty="0"/>
              <a:t>                                      --pesticides eg. Glyphosate; toxic to both bacteria and the gut lining.</a:t>
            </a:r>
          </a:p>
          <a:p>
            <a:pPr marL="0" indent="0">
              <a:buNone/>
            </a:pPr>
            <a:r>
              <a:rPr lang="en-US" dirty="0"/>
              <a:t>                            --add fermented foods to diet</a:t>
            </a:r>
          </a:p>
          <a:p>
            <a:pPr marL="0" indent="0">
              <a:buNone/>
            </a:pPr>
            <a:r>
              <a:rPr lang="en-US" dirty="0"/>
              <a:t>                            --probiotic supplements—high dose, multi-strain </a:t>
            </a:r>
          </a:p>
          <a:p>
            <a:pPr marL="0" indent="0">
              <a:buNone/>
            </a:pPr>
            <a:r>
              <a:rPr lang="en-US" dirty="0"/>
              <a:t>                                                                        --probiotic spores</a:t>
            </a:r>
          </a:p>
          <a:p>
            <a:pPr marL="0" indent="0">
              <a:buNone/>
            </a:pPr>
            <a:r>
              <a:rPr lang="en-US" dirty="0"/>
              <a:t>                                                                        --Bravo-type yogurts, prepared at home</a:t>
            </a:r>
          </a:p>
          <a:p>
            <a:pPr marL="0" indent="0">
              <a:buNone/>
            </a:pPr>
            <a:r>
              <a:rPr lang="en-US" dirty="0"/>
              <a:t>                             --fulvic / humic acid supplements</a:t>
            </a:r>
          </a:p>
          <a:p>
            <a:pPr marL="0" indent="0">
              <a:buNone/>
            </a:pPr>
            <a:r>
              <a:rPr lang="en-US" dirty="0"/>
              <a:t>                             --fecal transplants—most extreme, but possibly most effective ‘rehabilitation’ of microbiome.</a:t>
            </a:r>
          </a:p>
          <a:p>
            <a:pPr marL="0" indent="0">
              <a:buNone/>
            </a:pPr>
            <a:endParaRPr lang="en-US" dirty="0"/>
          </a:p>
        </p:txBody>
      </p:sp>
    </p:spTree>
    <p:extLst>
      <p:ext uri="{BB962C8B-B14F-4D97-AF65-F5344CB8AC3E}">
        <p14:creationId xmlns:p14="http://schemas.microsoft.com/office/powerpoint/2010/main" val="2720610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437" y="365126"/>
            <a:ext cx="11353125" cy="698904"/>
          </a:xfrm>
          <a:solidFill>
            <a:srgbClr val="FFCCFF"/>
          </a:solidFill>
        </p:spPr>
        <p:txBody>
          <a:bodyPr/>
          <a:lstStyle/>
          <a:p>
            <a:pPr algn="ctr"/>
            <a:r>
              <a:rPr lang="en-US" dirty="0"/>
              <a:t>ADRESSING THE ISSUES</a:t>
            </a:r>
          </a:p>
        </p:txBody>
      </p:sp>
      <p:sp>
        <p:nvSpPr>
          <p:cNvPr id="3" name="Content Placeholder 2"/>
          <p:cNvSpPr>
            <a:spLocks noGrp="1"/>
          </p:cNvSpPr>
          <p:nvPr>
            <p:ph idx="1"/>
          </p:nvPr>
        </p:nvSpPr>
        <p:spPr>
          <a:xfrm>
            <a:off x="419438" y="1064031"/>
            <a:ext cx="11353125" cy="5288738"/>
          </a:xfrm>
          <a:solidFill>
            <a:schemeClr val="accent6">
              <a:lumMod val="20000"/>
              <a:lumOff val="80000"/>
            </a:schemeClr>
          </a:solidFill>
        </p:spPr>
        <p:txBody>
          <a:bodyPr/>
          <a:lstStyle/>
          <a:p>
            <a:pPr marL="0" indent="0">
              <a:buNone/>
            </a:pPr>
            <a:r>
              <a:rPr lang="en-US" dirty="0"/>
              <a:t>7. LDN—low dose naltrexone</a:t>
            </a:r>
          </a:p>
          <a:p>
            <a:pPr marL="0" indent="0">
              <a:buNone/>
            </a:pPr>
            <a:r>
              <a:rPr lang="en-US" dirty="0"/>
              <a:t>            --may help to correct some immune dysregulation</a:t>
            </a:r>
          </a:p>
          <a:p>
            <a:pPr marL="0" indent="0">
              <a:buNone/>
            </a:pPr>
            <a:endParaRPr lang="en-US" dirty="0"/>
          </a:p>
          <a:p>
            <a:pPr marL="0" indent="0">
              <a:buNone/>
            </a:pPr>
            <a:r>
              <a:rPr lang="en-US" dirty="0"/>
              <a:t>8. Oxytocin—”hormone of connection”</a:t>
            </a:r>
          </a:p>
          <a:p>
            <a:pPr marL="0" indent="0">
              <a:buNone/>
            </a:pPr>
            <a:r>
              <a:rPr lang="en-US" dirty="0"/>
              <a:t>                    --may help particularly with social interaction</a:t>
            </a:r>
          </a:p>
          <a:p>
            <a:pPr marL="0" indent="0">
              <a:buNone/>
            </a:pPr>
            <a:endParaRPr lang="en-US" dirty="0"/>
          </a:p>
          <a:p>
            <a:pPr marL="0" indent="0">
              <a:buNone/>
            </a:pPr>
            <a:r>
              <a:rPr lang="en-US" dirty="0"/>
              <a:t>9. CBD—component of cannabis (without psycho-active effects)</a:t>
            </a:r>
          </a:p>
          <a:p>
            <a:pPr marL="0" indent="0">
              <a:buNone/>
            </a:pPr>
            <a:r>
              <a:rPr lang="en-US" dirty="0"/>
              <a:t>             --may have calming effect in brain</a:t>
            </a:r>
          </a:p>
          <a:p>
            <a:pPr marL="0" indent="0">
              <a:buNone/>
            </a:pPr>
            <a:r>
              <a:rPr lang="en-US" dirty="0"/>
              <a:t>             --may have anti-inflammatory effect </a:t>
            </a:r>
          </a:p>
        </p:txBody>
      </p:sp>
    </p:spTree>
    <p:extLst>
      <p:ext uri="{BB962C8B-B14F-4D97-AF65-F5344CB8AC3E}">
        <p14:creationId xmlns:p14="http://schemas.microsoft.com/office/powerpoint/2010/main" val="1863023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a:solidFill>
            <a:srgbClr val="FFFF99"/>
          </a:solidFill>
        </p:spPr>
        <p:txBody>
          <a:bodyPr/>
          <a:lstStyle/>
          <a:p>
            <a:pPr algn="ctr"/>
            <a:r>
              <a:rPr lang="en-GB" dirty="0"/>
              <a:t>SUMMARY</a:t>
            </a:r>
            <a:endParaRPr lang="en-US" dirty="0"/>
          </a:p>
        </p:txBody>
      </p:sp>
      <p:sp>
        <p:nvSpPr>
          <p:cNvPr id="3" name="Content Placeholder 2"/>
          <p:cNvSpPr>
            <a:spLocks noGrp="1"/>
          </p:cNvSpPr>
          <p:nvPr>
            <p:ph idx="1"/>
          </p:nvPr>
        </p:nvSpPr>
        <p:spPr>
          <a:xfrm>
            <a:off x="838200" y="1184856"/>
            <a:ext cx="10515600" cy="4992107"/>
          </a:xfrm>
        </p:spPr>
        <p:txBody>
          <a:bodyPr/>
          <a:lstStyle/>
          <a:p>
            <a:r>
              <a:rPr lang="en-GB" dirty="0"/>
              <a:t>Autism appears to have various genetic vulnerabilities.</a:t>
            </a:r>
          </a:p>
          <a:p>
            <a:r>
              <a:rPr lang="en-GB" dirty="0"/>
              <a:t>Environmental ‘triggers’ causing disruption in biochemistry and immune system balance.</a:t>
            </a:r>
          </a:p>
          <a:p>
            <a:r>
              <a:rPr lang="en-GB" dirty="0"/>
              <a:t>Resulting characteristic neurologic symptoms.  But can have a range of severity—autism ‘spectrum’, suggesting various degrees of damage.</a:t>
            </a:r>
          </a:p>
          <a:p>
            <a:r>
              <a:rPr lang="en-GB" dirty="0"/>
              <a:t>Wide range of interventions available to help correct imbalances, with resulting improvement in symptoms.  Responses can also vary widely from little improvement to dramatic improvement.</a:t>
            </a:r>
          </a:p>
          <a:p>
            <a:r>
              <a:rPr lang="en-GB" dirty="0"/>
              <a:t>Still much more to be learned to achieve further benefits—ongoing research, but not yet enough focused on </a:t>
            </a:r>
            <a:r>
              <a:rPr lang="en-GB"/>
              <a:t>practical treatments.</a:t>
            </a:r>
            <a:endParaRPr lang="en-US" dirty="0"/>
          </a:p>
        </p:txBody>
      </p:sp>
    </p:spTree>
    <p:extLst>
      <p:ext uri="{BB962C8B-B14F-4D97-AF65-F5344CB8AC3E}">
        <p14:creationId xmlns:p14="http://schemas.microsoft.com/office/powerpoint/2010/main" val="3101952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286"/>
          </a:xfrm>
          <a:solidFill>
            <a:srgbClr val="FFFF00"/>
          </a:solidFill>
        </p:spPr>
        <p:txBody>
          <a:bodyPr/>
          <a:lstStyle/>
          <a:p>
            <a:pPr algn="ctr"/>
            <a:r>
              <a:rPr lang="en-US" dirty="0"/>
              <a:t>	REAL LIFE EXAMPLES--1</a:t>
            </a:r>
          </a:p>
        </p:txBody>
      </p:sp>
      <p:sp>
        <p:nvSpPr>
          <p:cNvPr id="3" name="Content Placeholder 2"/>
          <p:cNvSpPr>
            <a:spLocks noGrp="1"/>
          </p:cNvSpPr>
          <p:nvPr>
            <p:ph idx="1"/>
          </p:nvPr>
        </p:nvSpPr>
        <p:spPr>
          <a:xfrm>
            <a:off x="838200" y="1313412"/>
            <a:ext cx="10515600" cy="4863551"/>
          </a:xfrm>
          <a:solidFill>
            <a:schemeClr val="accent1">
              <a:lumMod val="20000"/>
              <a:lumOff val="80000"/>
            </a:schemeClr>
          </a:solidFill>
        </p:spPr>
        <p:txBody>
          <a:bodyPr>
            <a:normAutofit fontScale="92500" lnSpcReduction="10000"/>
          </a:bodyPr>
          <a:lstStyle/>
          <a:p>
            <a:pPr marL="0" indent="0">
              <a:buNone/>
            </a:pPr>
            <a:r>
              <a:rPr lang="en-US" dirty="0"/>
              <a:t>8 yr. old boy</a:t>
            </a:r>
          </a:p>
          <a:p>
            <a:pPr marL="0" indent="0">
              <a:buNone/>
            </a:pPr>
            <a:r>
              <a:rPr lang="en-US" dirty="0"/>
              <a:t>Developing well until age 1 yr.  Then had episode of fever for 3 wks.  Behavior changes started, becoming more detached from environment, frequent crying, vomiting.  Further deteriorated after age 2yrs. (P</a:t>
            </a:r>
            <a:r>
              <a:rPr lang="en-GB" dirty="0"/>
              <a:t>arents felt that</a:t>
            </a:r>
            <a:r>
              <a:rPr lang="en-US" dirty="0"/>
              <a:t> </a:t>
            </a:r>
            <a:r>
              <a:rPr lang="en-GB" dirty="0"/>
              <a:t>both episodes followed immediately after the scheduled vaccinations).  </a:t>
            </a:r>
            <a:r>
              <a:rPr lang="en-US" dirty="0"/>
              <a:t>No language development, hyperactive, running away, chewing clothes and other objects.  Diagnosed ASD.  </a:t>
            </a:r>
          </a:p>
          <a:p>
            <a:pPr marL="0" indent="0">
              <a:buNone/>
            </a:pPr>
            <a:r>
              <a:rPr lang="en-US" dirty="0"/>
              <a:t>Started treatment at age 4 yrs. with nutrition and supplements along with Feldenkrais.  Behavior began changing soon after, calmer, started using some words.  Continued gradual improvement with periods of plateau followed by leaps in development.  Now at age 8 yrs., in a regular school, lost most abnormal mannerisms, playing with friends.  ‘One of the calmest children in the class’, without need for any medications.  Still has some further development to go, but would no longer be seen as autistic.</a:t>
            </a:r>
          </a:p>
        </p:txBody>
      </p:sp>
    </p:spTree>
    <p:extLst>
      <p:ext uri="{BB962C8B-B14F-4D97-AF65-F5344CB8AC3E}">
        <p14:creationId xmlns:p14="http://schemas.microsoft.com/office/powerpoint/2010/main" val="897960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a:solidFill>
            <a:srgbClr val="FFFF00"/>
          </a:solidFill>
        </p:spPr>
        <p:txBody>
          <a:bodyPr>
            <a:normAutofit fontScale="90000"/>
          </a:bodyPr>
          <a:lstStyle/>
          <a:p>
            <a:pPr algn="ctr"/>
            <a:r>
              <a:rPr lang="en-US" dirty="0"/>
              <a:t>REAL LIFE EXAMPLES--2</a:t>
            </a:r>
          </a:p>
        </p:txBody>
      </p:sp>
      <p:sp>
        <p:nvSpPr>
          <p:cNvPr id="3" name="Content Placeholder 2"/>
          <p:cNvSpPr>
            <a:spLocks noGrp="1"/>
          </p:cNvSpPr>
          <p:nvPr>
            <p:ph idx="1"/>
          </p:nvPr>
        </p:nvSpPr>
        <p:spPr>
          <a:xfrm>
            <a:off x="838200" y="901522"/>
            <a:ext cx="10515600" cy="5275441"/>
          </a:xfrm>
          <a:solidFill>
            <a:schemeClr val="accent1">
              <a:lumMod val="20000"/>
              <a:lumOff val="80000"/>
            </a:schemeClr>
          </a:solidFill>
        </p:spPr>
        <p:txBody>
          <a:bodyPr>
            <a:normAutofit fontScale="92500" lnSpcReduction="10000"/>
          </a:bodyPr>
          <a:lstStyle/>
          <a:p>
            <a:pPr marL="0" indent="0">
              <a:buNone/>
            </a:pPr>
            <a:r>
              <a:rPr lang="en-US" dirty="0"/>
              <a:t>5 year old boy.</a:t>
            </a:r>
          </a:p>
          <a:p>
            <a:pPr marL="0" indent="0">
              <a:buNone/>
            </a:pPr>
            <a:r>
              <a:rPr lang="en-GB" dirty="0"/>
              <a:t>Developing normally until age 1 year.  Then had onset of fever, followed by behaviour change (twitching, spinning, repetitive movements, hitting himself), irritability, loss of eye contact, poor sleep. Parents felt that the onset of symptoms followed Hep A vaccine prior to travel.  Diagnosed as ASD over next year.</a:t>
            </a:r>
          </a:p>
          <a:p>
            <a:pPr marL="0" indent="0">
              <a:buNone/>
            </a:pPr>
            <a:r>
              <a:rPr lang="en-GB" dirty="0"/>
              <a:t>At age 2 yrs, started with a GFCF diet and a few supplements.  Some initial improvements seen, but significant symptoms remaining.  Added high potency multivitamin and probiotic yogurt.  Over next few months, showed progressive improvements in communication and social interaction.  But had persisting sleep disturbance, mildly helped with melatonin.  Started methyl-B12 injections with significant improvement in sleep and continued gradual improvement in speech.  Some remaining issues with aggressiveness to self and others.  </a:t>
            </a:r>
            <a:r>
              <a:rPr lang="en-US" dirty="0"/>
              <a:t>T</a:t>
            </a:r>
            <a:r>
              <a:rPr lang="en-GB" dirty="0"/>
              <a:t>esting indicated possible remaining dysbiosis.  Added benfotiamine (vit B1) and astaxanthin (powerful antioxidant).</a:t>
            </a:r>
            <a:endParaRPr lang="en-US" dirty="0"/>
          </a:p>
        </p:txBody>
      </p:sp>
    </p:spTree>
    <p:extLst>
      <p:ext uri="{BB962C8B-B14F-4D97-AF65-F5344CB8AC3E}">
        <p14:creationId xmlns:p14="http://schemas.microsoft.com/office/powerpoint/2010/main" val="1064864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10638"/>
          </a:xfrm>
          <a:solidFill>
            <a:srgbClr val="FFFF00"/>
          </a:solidFill>
        </p:spPr>
        <p:txBody>
          <a:bodyPr>
            <a:normAutofit fontScale="90000"/>
          </a:bodyPr>
          <a:lstStyle/>
          <a:p>
            <a:pPr algn="ctr"/>
            <a:r>
              <a:rPr lang="en-GB" dirty="0"/>
              <a:t>REAL LIFE EXAMPLES--2</a:t>
            </a:r>
            <a:endParaRPr lang="en-US" dirty="0"/>
          </a:p>
        </p:txBody>
      </p:sp>
      <p:sp>
        <p:nvSpPr>
          <p:cNvPr id="3" name="Content Placeholder 2"/>
          <p:cNvSpPr>
            <a:spLocks noGrp="1"/>
          </p:cNvSpPr>
          <p:nvPr>
            <p:ph idx="1"/>
          </p:nvPr>
        </p:nvSpPr>
        <p:spPr>
          <a:xfrm>
            <a:off x="838200" y="875763"/>
            <a:ext cx="10515600" cy="5301200"/>
          </a:xfrm>
          <a:solidFill>
            <a:schemeClr val="accent1">
              <a:lumMod val="20000"/>
              <a:lumOff val="80000"/>
            </a:schemeClr>
          </a:solidFill>
        </p:spPr>
        <p:txBody>
          <a:bodyPr/>
          <a:lstStyle/>
          <a:p>
            <a:pPr marL="0" indent="0">
              <a:buNone/>
            </a:pPr>
            <a:r>
              <a:rPr lang="en-GB" dirty="0"/>
              <a:t>By age 4 yrs, showing little remaining autistic symptoms (not enough for ASD diagnosis).  </a:t>
            </a:r>
          </a:p>
          <a:p>
            <a:pPr marL="0" indent="0">
              <a:buNone/>
            </a:pPr>
            <a:r>
              <a:rPr lang="en-GB" dirty="0"/>
              <a:t>Now in regular Gan without assistance.</a:t>
            </a:r>
          </a:p>
          <a:p>
            <a:pPr marL="0" indent="0">
              <a:buNone/>
            </a:pPr>
            <a:r>
              <a:rPr lang="en-GB" dirty="0"/>
              <a:t>Recently had respiratory infection, and moved homes at same time.  Experienced some regression in behaviour.  Given added fat-soluble vitamin supplement and high potency probiotic.  Symptoms quickly resolved and returned to normal functioning.</a:t>
            </a:r>
            <a:endParaRPr lang="en-US" dirty="0"/>
          </a:p>
        </p:txBody>
      </p:sp>
    </p:spTree>
    <p:extLst>
      <p:ext uri="{BB962C8B-B14F-4D97-AF65-F5344CB8AC3E}">
        <p14:creationId xmlns:p14="http://schemas.microsoft.com/office/powerpoint/2010/main" val="93630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7" y="236337"/>
            <a:ext cx="10515600" cy="2146255"/>
          </a:xfrm>
        </p:spPr>
        <p:txBody>
          <a:bodyPr/>
          <a:lstStyle/>
          <a:p>
            <a:endParaRPr lang="en-US" dirty="0"/>
          </a:p>
        </p:txBody>
      </p:sp>
      <p:sp>
        <p:nvSpPr>
          <p:cNvPr id="3" name="Content Placeholder 2"/>
          <p:cNvSpPr>
            <a:spLocks noGrp="1"/>
          </p:cNvSpPr>
          <p:nvPr>
            <p:ph idx="1"/>
          </p:nvPr>
        </p:nvSpPr>
        <p:spPr>
          <a:xfrm>
            <a:off x="748047" y="236338"/>
            <a:ext cx="10515600" cy="5984158"/>
          </a:xfrm>
          <a:solidFill>
            <a:schemeClr val="accent1">
              <a:lumMod val="20000"/>
              <a:lumOff val="80000"/>
            </a:schemeClr>
          </a:solidFill>
        </p:spPr>
        <p:txBody>
          <a:bodyPr>
            <a:normAutofit/>
          </a:bodyPr>
          <a:lstStyle/>
          <a:p>
            <a:pPr marL="0" indent="0">
              <a:buNone/>
            </a:pPr>
            <a:r>
              <a:rPr lang="en-US" sz="2400" b="1" dirty="0"/>
              <a:t>Commonly seen patterns in autism.</a:t>
            </a:r>
          </a:p>
          <a:p>
            <a:pPr marL="514350" indent="-514350">
              <a:buAutoNum type="arabicPeriod"/>
            </a:pPr>
            <a:r>
              <a:rPr lang="en-US" sz="2400" dirty="0"/>
              <a:t>Period of normal development in the history of the majority of children.  (Minority showing signs soon after birth).</a:t>
            </a:r>
          </a:p>
          <a:p>
            <a:pPr marL="514350" indent="-514350">
              <a:buAutoNum type="arabicPeriod"/>
            </a:pPr>
            <a:r>
              <a:rPr lang="en-US" sz="2400" dirty="0"/>
              <a:t>Abrupt ‘regression’ in development at certain point--?environmental trigger.</a:t>
            </a:r>
          </a:p>
          <a:p>
            <a:pPr marL="514350" indent="-514350">
              <a:buAutoNum type="arabicPeriod"/>
            </a:pPr>
            <a:r>
              <a:rPr lang="en-US" sz="2400" dirty="0"/>
              <a:t>Corrective measures initiated, resulting in improved function to various degrees, from minor benefits to actual loss of autism diagnosis.</a:t>
            </a:r>
          </a:p>
          <a:p>
            <a:pPr marL="0" indent="0" algn="r" rtl="1">
              <a:buNone/>
            </a:pPr>
            <a:endParaRPr lang="he-IL" sz="2400" b="1" dirty="0"/>
          </a:p>
          <a:p>
            <a:pPr marL="0" indent="0" algn="r" rtl="1">
              <a:buNone/>
            </a:pPr>
            <a:r>
              <a:rPr lang="he-IL" sz="2400" b="1" dirty="0"/>
              <a:t>דפוסים נפוצים באוטוזם:</a:t>
            </a:r>
          </a:p>
          <a:p>
            <a:pPr marL="514350" indent="-514350" algn="r" rtl="1">
              <a:buAutoNum type="arabicPeriod"/>
            </a:pPr>
            <a:r>
              <a:rPr lang="he-IL" sz="2400" dirty="0"/>
              <a:t>הסטוריה של תקופת התפתחות תקינה אצל מרבית הילדים (מיעוט מראה סימנים של אוטיזם זמן קצר לאחר הלידה).</a:t>
            </a:r>
          </a:p>
          <a:p>
            <a:pPr marL="514350" indent="-514350" algn="r" rtl="1">
              <a:buAutoNum type="arabicPeriod"/>
            </a:pPr>
            <a:r>
              <a:rPr lang="he-IL" sz="2400" dirty="0"/>
              <a:t>הופעה פתאומית של רגרסיה בהתפתחות? נגרמת מגורם חיצוני.</a:t>
            </a:r>
          </a:p>
          <a:p>
            <a:pPr marL="514350" indent="-514350" algn="r" rtl="1">
              <a:buAutoNum type="arabicPeriod"/>
            </a:pPr>
            <a:r>
              <a:rPr lang="he-IL" sz="2400" dirty="0"/>
              <a:t>טיפול נכון וממוקד שהוחל על המטופל הראה שיפור בתפקוד בדרגות שונות החל משיפורים קטנים עד לאובדן מוחלט של אבחון האוטיזם.</a:t>
            </a:r>
          </a:p>
          <a:p>
            <a:pPr marL="514350" indent="-514350" algn="r" rtl="1">
              <a:buAutoNum type="arabicPeriod"/>
            </a:pPr>
            <a:endParaRPr lang="en-US" sz="2400" dirty="0"/>
          </a:p>
        </p:txBody>
      </p:sp>
    </p:spTree>
    <p:extLst>
      <p:ext uri="{BB962C8B-B14F-4D97-AF65-F5344CB8AC3E}">
        <p14:creationId xmlns:p14="http://schemas.microsoft.com/office/powerpoint/2010/main" val="3713955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7005"/>
          </a:xfrm>
          <a:solidFill>
            <a:schemeClr val="accent2">
              <a:lumMod val="60000"/>
              <a:lumOff val="40000"/>
            </a:schemeClr>
          </a:solidFill>
        </p:spPr>
        <p:txBody>
          <a:bodyPr/>
          <a:lstStyle/>
          <a:p>
            <a:pPr algn="ctr"/>
            <a:r>
              <a:rPr lang="en-US" dirty="0"/>
              <a:t>Factors Involved in Autism</a:t>
            </a:r>
          </a:p>
        </p:txBody>
      </p:sp>
      <p:sp>
        <p:nvSpPr>
          <p:cNvPr id="3" name="Content Placeholder 2"/>
          <p:cNvSpPr>
            <a:spLocks noGrp="1"/>
          </p:cNvSpPr>
          <p:nvPr>
            <p:ph idx="1"/>
          </p:nvPr>
        </p:nvSpPr>
        <p:spPr>
          <a:xfrm>
            <a:off x="838200" y="1262130"/>
            <a:ext cx="10515600" cy="4914833"/>
          </a:xfrm>
          <a:solidFill>
            <a:schemeClr val="accent5">
              <a:lumMod val="20000"/>
              <a:lumOff val="80000"/>
            </a:schemeClr>
          </a:solidFill>
        </p:spPr>
        <p:txBody>
          <a:bodyPr>
            <a:normAutofit fontScale="92500" lnSpcReduction="10000"/>
          </a:bodyPr>
          <a:lstStyle/>
          <a:p>
            <a:pPr marL="0" indent="0">
              <a:buNone/>
            </a:pPr>
            <a:r>
              <a:rPr lang="en-US" dirty="0"/>
              <a:t>Long described as a “Biochemical Train-wreck”</a:t>
            </a:r>
          </a:p>
          <a:p>
            <a:pPr marL="514350" indent="-514350">
              <a:buAutoNum type="arabicPeriod"/>
            </a:pPr>
            <a:r>
              <a:rPr lang="en-US" dirty="0"/>
              <a:t>Toxicities</a:t>
            </a:r>
          </a:p>
          <a:p>
            <a:pPr marL="514350" indent="-514350">
              <a:buAutoNum type="arabicPeriod"/>
            </a:pPr>
            <a:r>
              <a:rPr lang="en-US" dirty="0"/>
              <a:t>Deficiencies</a:t>
            </a:r>
          </a:p>
          <a:p>
            <a:pPr marL="514350" indent="-514350">
              <a:buAutoNum type="arabicPeriod"/>
            </a:pPr>
            <a:r>
              <a:rPr lang="en-US" dirty="0"/>
              <a:t>Genetic Predispositions</a:t>
            </a:r>
          </a:p>
          <a:p>
            <a:pPr marL="514350" indent="-514350">
              <a:buAutoNum type="arabicPeriod"/>
            </a:pPr>
            <a:r>
              <a:rPr lang="en-US" dirty="0"/>
              <a:t>Oxidative Stress</a:t>
            </a:r>
          </a:p>
          <a:p>
            <a:pPr marL="514350" indent="-514350">
              <a:buAutoNum type="arabicPeriod"/>
            </a:pPr>
            <a:r>
              <a:rPr lang="en-US" dirty="0"/>
              <a:t>Inflammation/Autoimmunity</a:t>
            </a:r>
          </a:p>
          <a:p>
            <a:pPr marL="514350" indent="-514350">
              <a:buAutoNum type="arabicPeriod"/>
            </a:pPr>
            <a:r>
              <a:rPr lang="en-US" dirty="0"/>
              <a:t>Mitochondrial Dysfunction</a:t>
            </a:r>
          </a:p>
          <a:p>
            <a:pPr marL="514350" indent="-514350">
              <a:buAutoNum type="arabicPeriod"/>
            </a:pPr>
            <a:r>
              <a:rPr lang="en-US" dirty="0"/>
              <a:t>Microbiome</a:t>
            </a:r>
          </a:p>
          <a:p>
            <a:pPr marL="514350" indent="-514350">
              <a:buAutoNum type="arabicPeriod"/>
            </a:pPr>
            <a:r>
              <a:rPr lang="en-US" dirty="0"/>
              <a:t>Dysautonomia</a:t>
            </a:r>
          </a:p>
          <a:p>
            <a:pPr marL="0" indent="0">
              <a:buNone/>
            </a:pPr>
            <a:r>
              <a:rPr lang="en-US" dirty="0"/>
              <a:t>All leading to disruption and impairment of brain function and resulting observed symptoms of autism.</a:t>
            </a:r>
          </a:p>
          <a:p>
            <a:pPr marL="514350" indent="-514350">
              <a:buAutoNum type="arabicPeriod"/>
            </a:pPr>
            <a:endParaRPr lang="en-US" dirty="0"/>
          </a:p>
          <a:p>
            <a:pPr marL="0" indent="0">
              <a:buNone/>
            </a:pPr>
            <a:endParaRPr lang="en-US" dirty="0"/>
          </a:p>
        </p:txBody>
      </p:sp>
    </p:spTree>
    <p:extLst>
      <p:ext uri="{BB962C8B-B14F-4D97-AF65-F5344CB8AC3E}">
        <p14:creationId xmlns:p14="http://schemas.microsoft.com/office/powerpoint/2010/main" val="1854238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6700"/>
          </a:xfrm>
          <a:solidFill>
            <a:srgbClr val="FFC000"/>
          </a:solidFill>
        </p:spPr>
        <p:txBody>
          <a:bodyPr/>
          <a:lstStyle/>
          <a:p>
            <a:pPr algn="ctr"/>
            <a:r>
              <a:rPr lang="en-US" dirty="0"/>
              <a:t>TOXICITIES</a:t>
            </a:r>
          </a:p>
        </p:txBody>
      </p:sp>
      <p:sp>
        <p:nvSpPr>
          <p:cNvPr id="3" name="Content Placeholder 2"/>
          <p:cNvSpPr>
            <a:spLocks noGrp="1"/>
          </p:cNvSpPr>
          <p:nvPr>
            <p:ph idx="1"/>
          </p:nvPr>
        </p:nvSpPr>
        <p:spPr>
          <a:xfrm>
            <a:off x="838200" y="1081826"/>
            <a:ext cx="10515600" cy="5095137"/>
          </a:xfrm>
          <a:solidFill>
            <a:schemeClr val="accent2">
              <a:lumMod val="20000"/>
              <a:lumOff val="80000"/>
            </a:schemeClr>
          </a:solidFill>
        </p:spPr>
        <p:txBody>
          <a:bodyPr>
            <a:normAutofit fontScale="85000" lnSpcReduction="20000"/>
          </a:bodyPr>
          <a:lstStyle/>
          <a:p>
            <a:r>
              <a:rPr lang="en-US" dirty="0"/>
              <a:t>Heavy metals-aluminum</a:t>
            </a:r>
          </a:p>
          <a:p>
            <a:pPr marL="0" indent="0">
              <a:buNone/>
            </a:pPr>
            <a:r>
              <a:rPr lang="en-US" dirty="0"/>
              <a:t>                           -mercury</a:t>
            </a:r>
          </a:p>
          <a:p>
            <a:pPr marL="0" indent="0">
              <a:buNone/>
            </a:pPr>
            <a:r>
              <a:rPr lang="en-US" dirty="0"/>
              <a:t>                            -lead, cadmium, others</a:t>
            </a:r>
          </a:p>
          <a:p>
            <a:pPr marL="0" indent="0">
              <a:buNone/>
            </a:pPr>
            <a:r>
              <a:rPr lang="en-US" dirty="0"/>
              <a:t>                            -act as neurotoxins and immune system dysruptors</a:t>
            </a:r>
          </a:p>
          <a:p>
            <a:r>
              <a:rPr lang="en-US" dirty="0"/>
              <a:t>Pesticides-especially glyphosate</a:t>
            </a:r>
          </a:p>
          <a:p>
            <a:pPr marL="0" indent="0">
              <a:buNone/>
            </a:pPr>
            <a:r>
              <a:rPr lang="en-US" dirty="0"/>
              <a:t>                     -cause gastrointestinal damage including damage to the gut lining and ‘leaky gut’</a:t>
            </a:r>
          </a:p>
          <a:p>
            <a:pPr marL="0" indent="0">
              <a:buNone/>
            </a:pPr>
            <a:r>
              <a:rPr lang="en-US" dirty="0"/>
              <a:t>                      -toxic to microbiome</a:t>
            </a:r>
          </a:p>
          <a:p>
            <a:r>
              <a:rPr lang="en-US" dirty="0"/>
              <a:t>Food-related – excitotoxins : monosodium glutamate (MSG), aspartame</a:t>
            </a:r>
          </a:p>
          <a:p>
            <a:pPr marL="0" indent="0">
              <a:buNone/>
            </a:pPr>
            <a:r>
              <a:rPr lang="en-US" dirty="0"/>
              <a:t>                          -transfats</a:t>
            </a:r>
          </a:p>
          <a:p>
            <a:pPr marL="0" indent="0">
              <a:buNone/>
            </a:pPr>
            <a:r>
              <a:rPr lang="en-US" dirty="0"/>
              <a:t>                          -food dyes and coloring</a:t>
            </a:r>
          </a:p>
          <a:p>
            <a:pPr marL="0" indent="0">
              <a:buNone/>
            </a:pPr>
            <a:r>
              <a:rPr lang="en-US" dirty="0"/>
              <a:t>                          -high refined carbohydrates leading to glycation damage and insulin resistance/glucose intolerance</a:t>
            </a:r>
          </a:p>
          <a:p>
            <a:pPr marL="0" indent="0">
              <a:buNone/>
            </a:pPr>
            <a:r>
              <a:rPr lang="en-US" dirty="0"/>
              <a:t>                          </a:t>
            </a:r>
          </a:p>
        </p:txBody>
      </p:sp>
    </p:spTree>
    <p:extLst>
      <p:ext uri="{BB962C8B-B14F-4D97-AF65-F5344CB8AC3E}">
        <p14:creationId xmlns:p14="http://schemas.microsoft.com/office/powerpoint/2010/main" val="1739790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0790"/>
          </a:xfrm>
          <a:solidFill>
            <a:schemeClr val="tx2">
              <a:lumMod val="20000"/>
              <a:lumOff val="80000"/>
            </a:schemeClr>
          </a:solidFill>
        </p:spPr>
        <p:txBody>
          <a:bodyPr>
            <a:normAutofit fontScale="90000"/>
          </a:bodyPr>
          <a:lstStyle/>
          <a:p>
            <a:pPr algn="ctr"/>
            <a:r>
              <a:rPr lang="en-US" dirty="0"/>
              <a:t>DEFICIENCIES</a:t>
            </a:r>
          </a:p>
        </p:txBody>
      </p:sp>
      <p:sp>
        <p:nvSpPr>
          <p:cNvPr id="3" name="Content Placeholder 2"/>
          <p:cNvSpPr>
            <a:spLocks noGrp="1"/>
          </p:cNvSpPr>
          <p:nvPr>
            <p:ph idx="1"/>
          </p:nvPr>
        </p:nvSpPr>
        <p:spPr>
          <a:xfrm>
            <a:off x="838200" y="965916"/>
            <a:ext cx="10515600" cy="5211047"/>
          </a:xfrm>
          <a:solidFill>
            <a:schemeClr val="accent4">
              <a:lumMod val="20000"/>
              <a:lumOff val="80000"/>
            </a:schemeClr>
          </a:solidFill>
        </p:spPr>
        <p:txBody>
          <a:bodyPr/>
          <a:lstStyle/>
          <a:p>
            <a:r>
              <a:rPr lang="en-US" dirty="0"/>
              <a:t>Nutrient-depleted processed foods</a:t>
            </a:r>
          </a:p>
          <a:p>
            <a:pPr marL="0" indent="0">
              <a:buNone/>
            </a:pPr>
            <a:endParaRPr lang="en-US" dirty="0"/>
          </a:p>
          <a:p>
            <a:r>
              <a:rPr lang="en-US" dirty="0"/>
              <a:t>Depleted soils-decreasing nutrient content of even unprocessed foods</a:t>
            </a:r>
          </a:p>
          <a:p>
            <a:pPr marL="0" indent="0">
              <a:buNone/>
            </a:pPr>
            <a:endParaRPr lang="en-US" dirty="0"/>
          </a:p>
          <a:p>
            <a:r>
              <a:rPr lang="en-US" dirty="0"/>
              <a:t>‘Relative deficiencies’-need for higher levels of nutrients to deal with higher toxic loads.</a:t>
            </a:r>
          </a:p>
          <a:p>
            <a:pPr marL="0" indent="0">
              <a:buNone/>
            </a:pPr>
            <a:r>
              <a:rPr lang="en-US" dirty="0"/>
              <a:t>                                          -lower functioning detox enzymes eg. SNP’s (single nucleotide polymorphisms) or nutrient ‘dependencies’ (requiring higher levels of the specific vitamin co-factors to improve enzyme function).</a:t>
            </a:r>
          </a:p>
        </p:txBody>
      </p:sp>
    </p:spTree>
    <p:extLst>
      <p:ext uri="{BB962C8B-B14F-4D97-AF65-F5344CB8AC3E}">
        <p14:creationId xmlns:p14="http://schemas.microsoft.com/office/powerpoint/2010/main" val="3316033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18198</TotalTime>
  <Words>2007</Words>
  <Application>Microsoft Office PowerPoint</Application>
  <PresentationFormat>מסך רחב</PresentationFormat>
  <Paragraphs>189</Paragraphs>
  <Slides>24</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24</vt:i4>
      </vt:variant>
    </vt:vector>
  </HeadingPairs>
  <TitlesOfParts>
    <vt:vector size="28" baseType="lpstr">
      <vt:lpstr>Arial</vt:lpstr>
      <vt:lpstr>Calibri</vt:lpstr>
      <vt:lpstr>Calibri Light</vt:lpstr>
      <vt:lpstr>Office Theme</vt:lpstr>
      <vt:lpstr>AUTISM: MULTISYSTEM DYSFUNCTION</vt:lpstr>
      <vt:lpstr>WHAT IS AUTISM?</vt:lpstr>
      <vt:lpstr> REAL LIFE EXAMPLES--1</vt:lpstr>
      <vt:lpstr>REAL LIFE EXAMPLES--2</vt:lpstr>
      <vt:lpstr>REAL LIFE EXAMPLES--2</vt:lpstr>
      <vt:lpstr>מצגת של PowerPoint‏</vt:lpstr>
      <vt:lpstr>Factors Involved in Autism</vt:lpstr>
      <vt:lpstr>TOXICITIES</vt:lpstr>
      <vt:lpstr>DEFICIENCIES</vt:lpstr>
      <vt:lpstr>GENETIC  PREDISPOSITIONS</vt:lpstr>
      <vt:lpstr>INFLAMMATION/IMMUNE SYSTEM DYSRUPTION</vt:lpstr>
      <vt:lpstr>OXIDATIVE STRESS</vt:lpstr>
      <vt:lpstr>MITOCHONDRIAL DYSFUNCTION</vt:lpstr>
      <vt:lpstr>MICROBIOME</vt:lpstr>
      <vt:lpstr>DYSAUTONOMIA</vt:lpstr>
      <vt:lpstr>WHAT CAN HELP NOW?</vt:lpstr>
      <vt:lpstr>ADDRESSING THE ISSUES</vt:lpstr>
      <vt:lpstr>ADDRESSING THE ISSUES</vt:lpstr>
      <vt:lpstr>ADDRESSING THE ISSUES</vt:lpstr>
      <vt:lpstr>ADDRESSING THE ISSUES</vt:lpstr>
      <vt:lpstr>ADDRESSING THE ISSUES</vt:lpstr>
      <vt:lpstr>ADDRESSING THE ISSUES</vt:lpstr>
      <vt:lpstr>ADRESSING THE ISSUES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dc:creator>
  <cp:lastModifiedBy>Becky Buenavida</cp:lastModifiedBy>
  <cp:revision>90</cp:revision>
  <dcterms:created xsi:type="dcterms:W3CDTF">2019-11-02T21:04:14Z</dcterms:created>
  <dcterms:modified xsi:type="dcterms:W3CDTF">2019-12-06T16:08:40Z</dcterms:modified>
</cp:coreProperties>
</file>