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6" r:id="rId2"/>
    <p:sldId id="257" r:id="rId3"/>
    <p:sldId id="258" r:id="rId4"/>
    <p:sldId id="259" r:id="rId5"/>
    <p:sldId id="260" r:id="rId6"/>
    <p:sldId id="261" r:id="rId7"/>
    <p:sldId id="262" r:id="rId8"/>
    <p:sldId id="310" r:id="rId9"/>
    <p:sldId id="309" r:id="rId10"/>
    <p:sldId id="311" r:id="rId11"/>
    <p:sldId id="263" r:id="rId12"/>
    <p:sldId id="264" r:id="rId13"/>
    <p:sldId id="297" r:id="rId14"/>
    <p:sldId id="265" r:id="rId15"/>
    <p:sldId id="266" r:id="rId16"/>
    <p:sldId id="267" r:id="rId17"/>
    <p:sldId id="301" r:id="rId18"/>
    <p:sldId id="268" r:id="rId19"/>
    <p:sldId id="300" r:id="rId20"/>
    <p:sldId id="274" r:id="rId21"/>
    <p:sldId id="275" r:id="rId22"/>
    <p:sldId id="269" r:id="rId23"/>
    <p:sldId id="270" r:id="rId24"/>
    <p:sldId id="271" r:id="rId25"/>
    <p:sldId id="273" r:id="rId26"/>
    <p:sldId id="276" r:id="rId27"/>
    <p:sldId id="277" r:id="rId28"/>
    <p:sldId id="278" r:id="rId29"/>
    <p:sldId id="279" r:id="rId30"/>
    <p:sldId id="280" r:id="rId31"/>
    <p:sldId id="281" r:id="rId32"/>
    <p:sldId id="282" r:id="rId33"/>
    <p:sldId id="302" r:id="rId34"/>
    <p:sldId id="303" r:id="rId35"/>
    <p:sldId id="304" r:id="rId36"/>
    <p:sldId id="305" r:id="rId37"/>
    <p:sldId id="306" r:id="rId38"/>
    <p:sldId id="307" r:id="rId39"/>
    <p:sldId id="312" r:id="rId40"/>
    <p:sldId id="313" r:id="rId41"/>
    <p:sldId id="283" r:id="rId42"/>
    <p:sldId id="284" r:id="rId43"/>
    <p:sldId id="299" r:id="rId44"/>
    <p:sldId id="287" r:id="rId45"/>
    <p:sldId id="288" r:id="rId46"/>
    <p:sldId id="308" r:id="rId47"/>
    <p:sldId id="285" r:id="rId48"/>
    <p:sldId id="286" r:id="rId49"/>
    <p:sldId id="289" r:id="rId50"/>
    <p:sldId id="314" r:id="rId51"/>
    <p:sldId id="315" r:id="rId52"/>
    <p:sldId id="316" r:id="rId53"/>
    <p:sldId id="290" r:id="rId54"/>
    <p:sldId id="291" r:id="rId55"/>
    <p:sldId id="292" r:id="rId56"/>
    <p:sldId id="293" r:id="rId57"/>
    <p:sldId id="294" r:id="rId58"/>
    <p:sldId id="295" r:id="rId59"/>
    <p:sldId id="298" r:id="rId60"/>
    <p:sldId id="296"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31" autoAdjust="0"/>
    <p:restoredTop sz="94624" autoAdjust="0"/>
  </p:normalViewPr>
  <p:slideViewPr>
    <p:cSldViewPr>
      <p:cViewPr varScale="1">
        <p:scale>
          <a:sx n="87" d="100"/>
          <a:sy n="87" d="100"/>
        </p:scale>
        <p:origin x="-1668" y="-84"/>
      </p:cViewPr>
      <p:guideLst>
        <p:guide orient="horz" pos="2160"/>
        <p:guide pos="2880"/>
      </p:guideLst>
    </p:cSldViewPr>
  </p:slideViewPr>
  <p:outlineViewPr>
    <p:cViewPr>
      <p:scale>
        <a:sx n="33" d="100"/>
        <a:sy n="33" d="100"/>
      </p:scale>
      <p:origin x="0" y="86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619A8FD-12C2-4691-B34B-442FB587FA90}" type="datetimeFigureOut">
              <a:rPr lang="en-US"/>
              <a:pPr>
                <a:defRPr/>
              </a:pPr>
              <a:t>10/21/2014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3CDF718-1527-4DF4-9B24-F87A2ED19758}" type="slidenum">
              <a:rPr lang="en-US"/>
              <a:pPr>
                <a:defRPr/>
              </a:pPr>
              <a:t>‹#›</a:t>
            </a:fld>
            <a:endParaRPr lang="en-US"/>
          </a:p>
        </p:txBody>
      </p:sp>
    </p:spTree>
    <p:extLst>
      <p:ext uri="{BB962C8B-B14F-4D97-AF65-F5344CB8AC3E}">
        <p14:creationId xmlns:p14="http://schemas.microsoft.com/office/powerpoint/2010/main" val="3377715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597724B-2D27-40F7-8F73-95CBFD0E05B4}" type="datetimeFigureOut">
              <a:rPr lang="en-US"/>
              <a:pPr>
                <a:defRPr/>
              </a:pPr>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719C11B-D44C-4E7B-B712-40036B913AB4}" type="slidenum">
              <a:rPr lang="en-US"/>
              <a:pPr>
                <a:defRPr/>
              </a:pPr>
              <a:t>‹#›</a:t>
            </a:fld>
            <a:endParaRPr lang="en-US"/>
          </a:p>
        </p:txBody>
      </p:sp>
    </p:spTree>
    <p:extLst>
      <p:ext uri="{BB962C8B-B14F-4D97-AF65-F5344CB8AC3E}">
        <p14:creationId xmlns:p14="http://schemas.microsoft.com/office/powerpoint/2010/main" val="42465322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19C11B-D44C-4E7B-B712-40036B913AB4}" type="slidenum">
              <a:rPr lang="en-US" smtClean="0"/>
              <a:pPr>
                <a:defRPr/>
              </a:pPr>
              <a:t>59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EE3467-D2EA-4198-97EE-E25F07F5FE3D}"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E71B85-D9D5-4D0C-965B-14A6190234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DE94C2-FE36-47F3-8C49-D71BC2A20B14}"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8E21A4-1FEE-4A57-B2E6-36DC7EEF69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0753A4-1652-41E0-A21A-4F2E10D63AD5}"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35223E-77FC-48B9-A9D3-E477F09A15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D1A6F4-DA82-49CA-95B2-6121126AFEE3}"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9F4AA3-A0EC-429D-9E18-71D633D92B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56E7D61-8FAC-403D-B627-6040CF6A08F6}" type="datetimeFigureOut">
              <a:rPr lang="en-US"/>
              <a:pPr>
                <a:defRPr/>
              </a:pPr>
              <a:t>10/21/2014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AB0500-CA39-4EBB-976C-1A1216DC87F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174AF9-B515-465A-97F8-0684CCBA7A71}"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A90099-05A5-4FAC-AB87-5704C7ED3E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10C6E3E-50DC-4159-9387-0522BDAA725B}" type="datetimeFigureOut">
              <a:rPr lang="en-US"/>
              <a:pPr>
                <a:defRPr/>
              </a:pPr>
              <a:t>10/21/2014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EC88DF3-62A6-4BC0-865E-3F3D4C251CE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47940A-E020-4CEF-B9D9-64A8E723D847}" type="datetimeFigureOut">
              <a:rPr lang="en-US"/>
              <a:pPr>
                <a:defRPr/>
              </a:pPr>
              <a:t>10/21/2014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C7718B8-1E48-49AC-BDEF-74177F9FB3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A2BD98-E349-4FDF-9EB0-960A8AE42107}" type="datetimeFigureOut">
              <a:rPr lang="en-US"/>
              <a:pPr>
                <a:defRPr/>
              </a:pPr>
              <a:t>10/21/2014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BC32FDD-9C8A-4A95-858D-A9F95D61C5B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C5A1BE-1C23-4C32-BEE7-8FFFACE6DB66}"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26F625-01D9-4D18-99F5-2C73852218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F6520B-417F-468B-BCD7-05774376D29D}" type="datetimeFigureOut">
              <a:rPr lang="en-US"/>
              <a:pPr>
                <a:defRPr/>
              </a:pPr>
              <a:t>10/21/2014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DF2C8D-C3BC-48BC-A114-B9BB8D1D97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FB43C04-D1A0-465C-9C0D-BAA6A1E7321C}" type="datetimeFigureOut">
              <a:rPr lang="en-US"/>
              <a:pPr>
                <a:defRPr/>
              </a:pPr>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BB6AEA9-BD64-445D-90C7-D426739FA8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667000"/>
          </a:xfr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fontAlgn="auto">
              <a:spcAft>
                <a:spcPts val="0"/>
              </a:spcAft>
              <a:defRPr/>
            </a:pPr>
            <a:r>
              <a:rPr lang="en-US" dirty="0" smtClean="0"/>
              <a:t>Integrative </a:t>
            </a:r>
            <a:r>
              <a:rPr lang="en-US" sz="4800" dirty="0" smtClean="0"/>
              <a:t>Cancer</a:t>
            </a:r>
            <a:r>
              <a:rPr lang="en-US" dirty="0" smtClean="0"/>
              <a:t> Treatment</a:t>
            </a:r>
            <a:endParaRPr lang="en-US" dirty="0"/>
          </a:p>
        </p:txBody>
      </p:sp>
      <p:sp>
        <p:nvSpPr>
          <p:cNvPr id="3" name="Subtitle 2"/>
          <p:cNvSpPr>
            <a:spLocks noGrp="1"/>
          </p:cNvSpPr>
          <p:nvPr>
            <p:ph type="subTitle" idx="1"/>
          </p:nvPr>
        </p:nvSpPr>
        <p:spPr>
          <a:xfrm>
            <a:off x="152400" y="4876800"/>
            <a:ext cx="3962400" cy="1143000"/>
          </a:xfrm>
          <a:solidFill>
            <a:srgbClr val="002060"/>
          </a:solidFill>
        </p:spPr>
        <p:txBody>
          <a:bodyPr rtlCol="0">
            <a:normAutofit lnSpcReduction="10000"/>
          </a:bodyPr>
          <a:lstStyle/>
          <a:p>
            <a:pPr fontAlgn="auto">
              <a:spcAft>
                <a:spcPts val="0"/>
              </a:spcAft>
              <a:buFont typeface="Arial" pitchFamily="34" charset="0"/>
              <a:buNone/>
              <a:defRPr/>
            </a:pPr>
            <a:r>
              <a:rPr lang="en-US" dirty="0" smtClean="0"/>
              <a:t>Mel </a:t>
            </a:r>
            <a:r>
              <a:rPr lang="en-US" dirty="0" err="1" smtClean="0"/>
              <a:t>Litman</a:t>
            </a:r>
            <a:r>
              <a:rPr lang="en-US" dirty="0" smtClean="0"/>
              <a:t> MD</a:t>
            </a:r>
          </a:p>
          <a:p>
            <a:pPr fontAlgn="auto">
              <a:spcAft>
                <a:spcPts val="0"/>
              </a:spcAft>
              <a:buFont typeface="Arial" pitchFamily="34" charset="0"/>
              <a:buNone/>
              <a:defRPr/>
            </a:pPr>
            <a:r>
              <a:rPr lang="en-US" dirty="0" err="1" smtClean="0"/>
              <a:t>Be’er</a:t>
            </a:r>
            <a:r>
              <a:rPr lang="en-US" dirty="0" smtClean="0"/>
              <a:t> </a:t>
            </a:r>
            <a:r>
              <a:rPr lang="en-US" dirty="0" err="1" smtClean="0"/>
              <a:t>Sheva</a:t>
            </a:r>
            <a:r>
              <a:rPr lang="en-US" dirty="0" smtClean="0"/>
              <a:t>, </a:t>
            </a:r>
            <a:r>
              <a:rPr lang="en-US" dirty="0" smtClean="0"/>
              <a:t>2014</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152400"/>
            <a:ext cx="8229600" cy="2590800"/>
          </a:xfrm>
          <a:solidFill>
            <a:schemeClr val="accent3">
              <a:lumMod val="40000"/>
              <a:lumOff val="60000"/>
            </a:schemeClr>
          </a:solidFill>
        </p:spPr>
        <p:txBody>
          <a:bodyPr/>
          <a:lstStyle/>
          <a:p>
            <a:r>
              <a:rPr lang="en-US" dirty="0" smtClean="0"/>
              <a:t>Multivitamins in the Prevention of Cancer in Men.  The Physicians’ Health Study II Randomized Control Trial</a:t>
            </a:r>
            <a:endParaRPr lang="en-US" dirty="0"/>
          </a:p>
        </p:txBody>
      </p:sp>
      <p:sp>
        <p:nvSpPr>
          <p:cNvPr id="3" name="מציין מיקום תוכן 2"/>
          <p:cNvSpPr>
            <a:spLocks noGrp="1"/>
          </p:cNvSpPr>
          <p:nvPr>
            <p:ph idx="1"/>
          </p:nvPr>
        </p:nvSpPr>
        <p:spPr>
          <a:xfrm>
            <a:off x="457200" y="2362200"/>
            <a:ext cx="8229600" cy="4114800"/>
          </a:xfrm>
          <a:solidFill>
            <a:schemeClr val="accent4">
              <a:lumMod val="20000"/>
              <a:lumOff val="80000"/>
            </a:schemeClr>
          </a:solidFill>
        </p:spPr>
        <p:txBody>
          <a:bodyPr/>
          <a:lstStyle/>
          <a:p>
            <a:pPr marL="0" indent="0">
              <a:buNone/>
            </a:pPr>
            <a:r>
              <a:rPr lang="en-US" sz="2800" dirty="0" smtClean="0"/>
              <a:t>JAMA 2012</a:t>
            </a:r>
          </a:p>
          <a:p>
            <a:r>
              <a:rPr lang="en-US" sz="2800" dirty="0" smtClean="0"/>
              <a:t>Large </a:t>
            </a:r>
            <a:r>
              <a:rPr lang="en-US" sz="2800" dirty="0" err="1" smtClean="0"/>
              <a:t>randomised</a:t>
            </a:r>
            <a:r>
              <a:rPr lang="en-US" sz="2800" dirty="0" smtClean="0"/>
              <a:t>, double-blind, placebo-controlled trial.</a:t>
            </a:r>
          </a:p>
          <a:p>
            <a:r>
              <a:rPr lang="en-US" sz="2800" dirty="0" smtClean="0"/>
              <a:t>14,641 male US physicians 50 </a:t>
            </a:r>
            <a:r>
              <a:rPr lang="en-US" sz="2800" dirty="0" err="1" smtClean="0"/>
              <a:t>yrs</a:t>
            </a:r>
            <a:r>
              <a:rPr lang="en-US" sz="2800" dirty="0" smtClean="0"/>
              <a:t> or older</a:t>
            </a:r>
          </a:p>
          <a:p>
            <a:r>
              <a:rPr lang="en-US" sz="2800" dirty="0" smtClean="0"/>
              <a:t>Followed for average of 11 years.  Randomized to either multivitamin or placebo.</a:t>
            </a:r>
          </a:p>
          <a:p>
            <a:r>
              <a:rPr lang="en-US" sz="2800" dirty="0" smtClean="0"/>
              <a:t>Statistically significant reduction of about 8% in total cancer incidence in men taking daily multivitamin.</a:t>
            </a:r>
            <a:endParaRPr lang="en-US" sz="2800" dirty="0"/>
          </a:p>
        </p:txBody>
      </p:sp>
    </p:spTree>
    <p:extLst>
      <p:ext uri="{BB962C8B-B14F-4D97-AF65-F5344CB8AC3E}">
        <p14:creationId xmlns:p14="http://schemas.microsoft.com/office/powerpoint/2010/main" val="146367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rtlCol="0">
            <a:normAutofit fontScale="90000"/>
          </a:bodyPr>
          <a:lstStyle/>
          <a:p>
            <a:pPr fontAlgn="auto">
              <a:spcAft>
                <a:spcPts val="0"/>
              </a:spcAft>
              <a:defRPr/>
            </a:pPr>
            <a:r>
              <a:rPr lang="en-US" dirty="0" smtClean="0"/>
              <a:t> </a:t>
            </a:r>
            <a:r>
              <a:rPr lang="en-US" dirty="0" err="1" smtClean="0"/>
              <a:t>Megadose</a:t>
            </a:r>
            <a:r>
              <a:rPr lang="en-US" dirty="0" smtClean="0"/>
              <a:t> vitamin in bladder cancer</a:t>
            </a:r>
            <a:endParaRPr lang="en-US" dirty="0"/>
          </a:p>
        </p:txBody>
      </p:sp>
      <p:sp>
        <p:nvSpPr>
          <p:cNvPr id="3" name="Content Placeholder 2"/>
          <p:cNvSpPr>
            <a:spLocks noGrp="1"/>
          </p:cNvSpPr>
          <p:nvPr>
            <p:ph idx="1"/>
          </p:nvPr>
        </p:nvSpPr>
        <p:spPr>
          <a:solidFill>
            <a:schemeClr val="bg1">
              <a:lumMod val="85000"/>
            </a:schemeClr>
          </a:solidFill>
        </p:spPr>
        <p:txBody>
          <a:bodyPr rtlCol="0">
            <a:normAutofit lnSpcReduction="10000"/>
          </a:bodyPr>
          <a:lstStyle/>
          <a:p>
            <a:pPr fontAlgn="auto">
              <a:spcAft>
                <a:spcPts val="0"/>
              </a:spcAft>
              <a:buFont typeface="Arial" pitchFamily="34" charset="0"/>
              <a:buNone/>
              <a:defRPr/>
            </a:pPr>
            <a:r>
              <a:rPr lang="en-US" dirty="0" smtClean="0"/>
              <a:t>J </a:t>
            </a:r>
            <a:r>
              <a:rPr lang="en-US" dirty="0" err="1" smtClean="0"/>
              <a:t>Urol</a:t>
            </a:r>
            <a:r>
              <a:rPr lang="en-US" dirty="0" smtClean="0"/>
              <a:t> 1994</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65 patients with bladder cancer randomized to either RDA multivitamin or RDA </a:t>
            </a:r>
            <a:r>
              <a:rPr lang="en-US" dirty="0" err="1" smtClean="0"/>
              <a:t>vit</a:t>
            </a:r>
            <a:r>
              <a:rPr lang="en-US" dirty="0" smtClean="0"/>
              <a:t> + </a:t>
            </a:r>
            <a:r>
              <a:rPr lang="en-US" dirty="0" err="1" smtClean="0"/>
              <a:t>Vit</a:t>
            </a:r>
            <a:r>
              <a:rPr lang="en-US" dirty="0" smtClean="0"/>
              <a:t> A 40,000 </a:t>
            </a:r>
            <a:r>
              <a:rPr lang="en-US" dirty="0" err="1" smtClean="0"/>
              <a:t>iu</a:t>
            </a:r>
            <a:r>
              <a:rPr lang="en-US" dirty="0" smtClean="0"/>
              <a:t>, B6 100 mg, </a:t>
            </a:r>
            <a:r>
              <a:rPr lang="en-US" dirty="0" err="1" smtClean="0"/>
              <a:t>Vit</a:t>
            </a:r>
            <a:r>
              <a:rPr lang="en-US" dirty="0" smtClean="0"/>
              <a:t> C 2000 mg, </a:t>
            </a:r>
            <a:r>
              <a:rPr lang="en-US" dirty="0" err="1" smtClean="0"/>
              <a:t>Vit</a:t>
            </a:r>
            <a:r>
              <a:rPr lang="en-US" dirty="0" smtClean="0"/>
              <a:t> E 400 </a:t>
            </a:r>
            <a:r>
              <a:rPr lang="en-US" dirty="0" err="1" smtClean="0"/>
              <a:t>iu</a:t>
            </a:r>
            <a:r>
              <a:rPr lang="en-US" dirty="0" smtClean="0"/>
              <a:t>, Zinc 90 mg </a:t>
            </a:r>
          </a:p>
          <a:p>
            <a:pPr fontAlgn="auto">
              <a:spcAft>
                <a:spcPts val="0"/>
              </a:spcAft>
              <a:buFont typeface="Arial" pitchFamily="34" charset="0"/>
              <a:buNone/>
              <a:defRPr/>
            </a:pPr>
            <a:r>
              <a:rPr lang="en-US" dirty="0" smtClean="0"/>
              <a:t>After 10 months—80% of RDA supplement group relapsed.                                                        ---40% of “megavitamin” group relapsed.                                                                                          </a:t>
            </a:r>
          </a:p>
          <a:p>
            <a:pPr fontAlgn="auto">
              <a:spcAft>
                <a:spcPts val="0"/>
              </a:spcAft>
              <a:buFont typeface="Arial" pitchFamily="34" charset="0"/>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a:solidFill>
            <a:schemeClr val="bg1">
              <a:lumMod val="85000"/>
            </a:schemeClr>
          </a:solidFill>
        </p:spPr>
        <p:txBody>
          <a:bodyPr rtlCol="0">
            <a:normAutofit fontScale="90000"/>
          </a:bodyPr>
          <a:lstStyle/>
          <a:p>
            <a:pPr fontAlgn="auto">
              <a:spcAft>
                <a:spcPts val="0"/>
              </a:spcAft>
              <a:defRPr/>
            </a:pPr>
            <a:r>
              <a:rPr lang="en-US" dirty="0" smtClean="0"/>
              <a:t>Antioxidants and breast cancer risk-a population-based case-control study in Canada</a:t>
            </a:r>
            <a:endParaRPr lang="en-US" dirty="0"/>
          </a:p>
        </p:txBody>
      </p:sp>
      <p:sp>
        <p:nvSpPr>
          <p:cNvPr id="3" name="Content Placeholder 2"/>
          <p:cNvSpPr>
            <a:spLocks noGrp="1"/>
          </p:cNvSpPr>
          <p:nvPr>
            <p:ph idx="1"/>
          </p:nvPr>
        </p:nvSpPr>
        <p:spPr>
          <a:solidFill>
            <a:schemeClr val="tx2">
              <a:lumMod val="20000"/>
              <a:lumOff val="80000"/>
            </a:schemeClr>
          </a:solidFill>
        </p:spPr>
        <p:txBody>
          <a:bodyPr rtlCol="0">
            <a:normAutofit fontScale="92500" lnSpcReduction="20000"/>
          </a:bodyPr>
          <a:lstStyle/>
          <a:p>
            <a:pPr fontAlgn="auto">
              <a:spcAft>
                <a:spcPts val="0"/>
              </a:spcAft>
              <a:buFont typeface="Arial" pitchFamily="34" charset="0"/>
              <a:buNone/>
              <a:defRPr/>
            </a:pPr>
            <a:r>
              <a:rPr lang="en-US" dirty="0" smtClean="0"/>
              <a:t>BMC Cancer, 2011</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Comparison of antioxidant intake of 10 yrs or more in 2,362 cases with breast cancer compared to 2,496 controls</a:t>
            </a:r>
          </a:p>
          <a:p>
            <a:pPr fontAlgn="auto">
              <a:spcAft>
                <a:spcPts val="0"/>
              </a:spcAft>
              <a:buFont typeface="Arial" pitchFamily="34" charset="0"/>
              <a:buNone/>
              <a:defRPr/>
            </a:pPr>
            <a:r>
              <a:rPr lang="en-US" dirty="0" smtClean="0"/>
              <a:t>Results: Breast cancer risk in premenopausal women reduced by 54% in women using zinc supplementation.  Breast cancer risk in postmenopausal women reduced 26% with multivitamin, 42% with beta-carotene, 21% with vitamin C, 25% with vitamin E, and 53% with zinc</a:t>
            </a:r>
          </a:p>
          <a:p>
            <a:pPr fontAlgn="auto">
              <a:spcAft>
                <a:spcPts val="0"/>
              </a:spcAft>
              <a:buFont typeface="Arial" pitchFamily="34" charset="0"/>
              <a:buNone/>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rtlCol="0">
            <a:normAutofit fontScale="90000"/>
          </a:bodyPr>
          <a:lstStyle/>
          <a:p>
            <a:pPr fontAlgn="auto">
              <a:spcAft>
                <a:spcPts val="0"/>
              </a:spcAft>
              <a:defRPr/>
            </a:pPr>
            <a:r>
              <a:rPr lang="en-US" dirty="0" smtClean="0"/>
              <a:t>Vitamin D for cancer </a:t>
            </a:r>
            <a:r>
              <a:rPr lang="en-US" dirty="0" err="1" smtClean="0"/>
              <a:t>prevention:global</a:t>
            </a:r>
            <a:r>
              <a:rPr lang="en-US" dirty="0" smtClean="0"/>
              <a:t> perspective.</a:t>
            </a:r>
            <a:endParaRPr lang="en-US" dirty="0"/>
          </a:p>
        </p:txBody>
      </p:sp>
      <p:sp>
        <p:nvSpPr>
          <p:cNvPr id="3" name="Content Placeholder 2"/>
          <p:cNvSpPr>
            <a:spLocks noGrp="1"/>
          </p:cNvSpPr>
          <p:nvPr>
            <p:ph idx="1"/>
          </p:nvPr>
        </p:nvSpPr>
        <p:spPr>
          <a:solidFill>
            <a:schemeClr val="accent5">
              <a:lumMod val="40000"/>
              <a:lumOff val="60000"/>
            </a:schemeClr>
          </a:solidFill>
        </p:spPr>
        <p:txBody>
          <a:bodyPr rtlCol="0">
            <a:normAutofit lnSpcReduction="10000"/>
          </a:bodyPr>
          <a:lstStyle/>
          <a:p>
            <a:pPr fontAlgn="auto">
              <a:spcAft>
                <a:spcPts val="0"/>
              </a:spcAft>
              <a:buFont typeface="Arial" pitchFamily="34" charset="0"/>
              <a:buNone/>
              <a:defRPr/>
            </a:pPr>
            <a:r>
              <a:rPr lang="en-US" dirty="0" smtClean="0"/>
              <a:t>Ann </a:t>
            </a:r>
            <a:r>
              <a:rPr lang="en-US" dirty="0" err="1" smtClean="0"/>
              <a:t>Epidemiol</a:t>
            </a:r>
            <a:r>
              <a:rPr lang="en-US" dirty="0" smtClean="0"/>
              <a:t> 2009</a:t>
            </a:r>
          </a:p>
          <a:p>
            <a:pPr fontAlgn="auto">
              <a:spcAft>
                <a:spcPts val="0"/>
              </a:spcAft>
              <a:buFont typeface="Arial" pitchFamily="34" charset="0"/>
              <a:buChar char="•"/>
              <a:defRPr/>
            </a:pPr>
            <a:r>
              <a:rPr lang="en-US" dirty="0" smtClean="0"/>
              <a:t>Based on observational studies and a randomized clinical trial.</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Expected effect of raising year-round serum </a:t>
            </a:r>
            <a:r>
              <a:rPr lang="en-US" dirty="0" err="1" smtClean="0"/>
              <a:t>Vit</a:t>
            </a:r>
            <a:r>
              <a:rPr lang="en-US" dirty="0" smtClean="0"/>
              <a:t> D to 40-60 </a:t>
            </a:r>
            <a:r>
              <a:rPr lang="en-US" dirty="0" err="1" smtClean="0"/>
              <a:t>ng</a:t>
            </a:r>
            <a:r>
              <a:rPr lang="en-US" dirty="0" smtClean="0"/>
              <a:t>/dl—reduced case-fatality rate of patients with breast, colorectal, prostate cancer by half.  Generally needing 4000-5000 </a:t>
            </a:r>
            <a:r>
              <a:rPr lang="en-US" dirty="0" err="1" smtClean="0"/>
              <a:t>iu</a:t>
            </a:r>
            <a:r>
              <a:rPr lang="en-US" dirty="0" smtClean="0"/>
              <a:t> per day to achieve levels.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rtlCol="0">
            <a:normAutofit fontScale="90000"/>
          </a:bodyPr>
          <a:lstStyle/>
          <a:p>
            <a:pPr fontAlgn="auto">
              <a:spcAft>
                <a:spcPts val="0"/>
              </a:spcAft>
              <a:defRPr/>
            </a:pPr>
            <a:r>
              <a:rPr lang="en-US" dirty="0" smtClean="0"/>
              <a:t>Lifestyle influences on cancer regression </a:t>
            </a:r>
            <a:endParaRPr lang="en-US" dirty="0"/>
          </a:p>
        </p:txBody>
      </p:sp>
      <p:sp>
        <p:nvSpPr>
          <p:cNvPr id="3" name="Content Placeholder 2"/>
          <p:cNvSpPr>
            <a:spLocks noGrp="1"/>
          </p:cNvSpPr>
          <p:nvPr>
            <p:ph idx="1"/>
          </p:nvPr>
        </p:nvSpPr>
        <p:spPr>
          <a:solidFill>
            <a:schemeClr val="accent2">
              <a:lumMod val="20000"/>
              <a:lumOff val="80000"/>
            </a:schemeClr>
          </a:solidFill>
        </p:spPr>
        <p:txBody>
          <a:bodyPr rtlCol="0">
            <a:normAutofit/>
          </a:bodyPr>
          <a:lstStyle/>
          <a:p>
            <a:pPr fontAlgn="auto">
              <a:spcAft>
                <a:spcPts val="0"/>
              </a:spcAft>
              <a:buFont typeface="Arial" pitchFamily="34" charset="0"/>
              <a:buNone/>
              <a:defRPr/>
            </a:pPr>
            <a:r>
              <a:rPr lang="en-US" dirty="0" err="1" smtClean="0"/>
              <a:t>Int</a:t>
            </a:r>
            <a:r>
              <a:rPr lang="en-US" dirty="0" smtClean="0"/>
              <a:t> J </a:t>
            </a:r>
            <a:r>
              <a:rPr lang="en-US" dirty="0" err="1" smtClean="0"/>
              <a:t>Biosoc</a:t>
            </a:r>
            <a:r>
              <a:rPr lang="en-US" dirty="0" smtClean="0"/>
              <a:t> Res, 1988</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200 people reporting “spontaneous regression” in cancer :  87% made major dietary changes, 65% used nutritional supplements, 55% used a form of detoxification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rtlCol="0">
            <a:normAutofit fontScale="90000"/>
          </a:bodyPr>
          <a:lstStyle/>
          <a:p>
            <a:pPr fontAlgn="auto">
              <a:spcAft>
                <a:spcPts val="0"/>
              </a:spcAft>
              <a:defRPr/>
            </a:pPr>
            <a:r>
              <a:rPr lang="en-US" dirty="0" smtClean="0"/>
              <a:t>Shanghai breast cancer survival study</a:t>
            </a:r>
            <a:endParaRPr lang="en-US" dirty="0"/>
          </a:p>
        </p:txBody>
      </p:sp>
      <p:sp>
        <p:nvSpPr>
          <p:cNvPr id="3" name="Content Placeholder 2"/>
          <p:cNvSpPr>
            <a:spLocks noGrp="1"/>
          </p:cNvSpPr>
          <p:nvPr>
            <p:ph idx="1"/>
          </p:nvPr>
        </p:nvSpPr>
        <p:spPr>
          <a:solidFill>
            <a:schemeClr val="accent6">
              <a:lumMod val="20000"/>
              <a:lumOff val="80000"/>
            </a:schemeClr>
          </a:solidFill>
        </p:spPr>
        <p:txBody>
          <a:bodyPr rtlCol="0">
            <a:normAutofit fontScale="92500"/>
          </a:bodyPr>
          <a:lstStyle/>
          <a:p>
            <a:pPr fontAlgn="auto">
              <a:spcAft>
                <a:spcPts val="0"/>
              </a:spcAft>
              <a:buFont typeface="Arial" pitchFamily="34" charset="0"/>
              <a:buNone/>
              <a:defRPr/>
            </a:pPr>
            <a:r>
              <a:rPr lang="en-US" dirty="0" smtClean="0"/>
              <a:t>Cancer Epidemiology, Biomarkers, &amp; Prevention, 2011</a:t>
            </a:r>
          </a:p>
          <a:p>
            <a:pPr fontAlgn="auto">
              <a:spcAft>
                <a:spcPts val="0"/>
              </a:spcAft>
              <a:buFont typeface="Arial" pitchFamily="34" charset="0"/>
              <a:buChar char="•"/>
              <a:defRPr/>
            </a:pPr>
            <a:r>
              <a:rPr lang="en-US" dirty="0" smtClean="0"/>
              <a:t>Prospective cohort study of women receiving conventional cancer treatment +/- nutritional supplements in the 1</a:t>
            </a:r>
            <a:r>
              <a:rPr lang="en-US" baseline="30000" dirty="0" smtClean="0"/>
              <a:t>st</a:t>
            </a:r>
            <a:r>
              <a:rPr lang="en-US" dirty="0" smtClean="0"/>
              <a:t> 6 months after diagnosis</a:t>
            </a:r>
          </a:p>
          <a:p>
            <a:pPr fontAlgn="auto">
              <a:spcAft>
                <a:spcPts val="0"/>
              </a:spcAft>
              <a:buFont typeface="Arial" pitchFamily="34" charset="0"/>
              <a:buChar char="•"/>
              <a:defRPr/>
            </a:pPr>
            <a:r>
              <a:rPr lang="en-US" dirty="0" smtClean="0"/>
              <a:t> 4877 women aged 20-75 yrs with breast cancer</a:t>
            </a:r>
          </a:p>
          <a:p>
            <a:pPr fontAlgn="auto">
              <a:spcAft>
                <a:spcPts val="0"/>
              </a:spcAft>
              <a:buFont typeface="Arial" pitchFamily="34" charset="0"/>
              <a:buChar char="•"/>
              <a:defRPr/>
            </a:pPr>
            <a:r>
              <a:rPr lang="en-US" dirty="0" smtClean="0"/>
              <a:t>Women who used </a:t>
            </a:r>
            <a:r>
              <a:rPr lang="en-US" dirty="0" err="1" smtClean="0"/>
              <a:t>vit</a:t>
            </a:r>
            <a:r>
              <a:rPr lang="en-US" dirty="0" smtClean="0"/>
              <a:t> E, </a:t>
            </a:r>
            <a:r>
              <a:rPr lang="en-US" dirty="0" err="1" smtClean="0"/>
              <a:t>vit</a:t>
            </a:r>
            <a:r>
              <a:rPr lang="en-US" dirty="0" smtClean="0"/>
              <a:t> C, or multivitamins had 18% reduced risk of death and 22% decreased risk of recurrence </a:t>
            </a:r>
          </a:p>
          <a:p>
            <a:pPr fontAlgn="auto">
              <a:spcAft>
                <a:spcPts val="0"/>
              </a:spcAft>
              <a:buFont typeface="Arial" pitchFamily="34" charset="0"/>
              <a:buChar char="•"/>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rtlCol="0">
            <a:normAutofit fontScale="90000"/>
          </a:bodyPr>
          <a:lstStyle/>
          <a:p>
            <a:pPr fontAlgn="auto">
              <a:spcAft>
                <a:spcPts val="0"/>
              </a:spcAft>
              <a:defRPr/>
            </a:pPr>
            <a:r>
              <a:rPr lang="en-US" dirty="0" smtClean="0"/>
              <a:t>San Antonio Breast Cancer Symposium, Dec 2010</a:t>
            </a:r>
            <a:endParaRPr lang="en-US" dirty="0"/>
          </a:p>
        </p:txBody>
      </p:sp>
      <p:sp>
        <p:nvSpPr>
          <p:cNvPr id="3" name="Content Placeholder 2"/>
          <p:cNvSpPr>
            <a:spLocks noGrp="1"/>
          </p:cNvSpPr>
          <p:nvPr>
            <p:ph idx="1"/>
          </p:nvPr>
        </p:nvSpPr>
        <p:spPr>
          <a:solidFill>
            <a:schemeClr val="accent3">
              <a:lumMod val="20000"/>
              <a:lumOff val="80000"/>
            </a:schemeClr>
          </a:solidFill>
        </p:spPr>
        <p:txBody>
          <a:bodyPr rtlCol="0">
            <a:normAutofit fontScale="92500"/>
          </a:bodyPr>
          <a:lstStyle/>
          <a:p>
            <a:pPr fontAlgn="auto">
              <a:spcAft>
                <a:spcPts val="0"/>
              </a:spcAft>
              <a:buFont typeface="Arial" pitchFamily="34" charset="0"/>
              <a:buChar char="•"/>
              <a:defRPr/>
            </a:pPr>
            <a:r>
              <a:rPr lang="en-US" dirty="0" smtClean="0"/>
              <a:t>2239 women diagnosed with early stage breast cancer</a:t>
            </a:r>
          </a:p>
          <a:p>
            <a:pPr fontAlgn="auto">
              <a:spcAft>
                <a:spcPts val="0"/>
              </a:spcAft>
              <a:buFont typeface="Arial" pitchFamily="34" charset="0"/>
              <a:buChar char="•"/>
              <a:defRPr/>
            </a:pPr>
            <a:r>
              <a:rPr lang="en-US" dirty="0" smtClean="0"/>
              <a:t>Results: women who had continually taken multivitamins with minerals before diagnosis and continued after were 31% less likely to have a recurrence;  47% less likely to die of breast cancer; and 27% less likely to die of any cause</a:t>
            </a:r>
          </a:p>
          <a:p>
            <a:pPr fontAlgn="auto">
              <a:spcAft>
                <a:spcPts val="0"/>
              </a:spcAft>
              <a:buFont typeface="Arial" pitchFamily="34" charset="0"/>
              <a:buChar char="•"/>
              <a:defRPr/>
            </a:pPr>
            <a:r>
              <a:rPr lang="en-US" dirty="0" smtClean="0"/>
              <a:t>Less clear benefit if women took only vitamins without minerals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514600"/>
          </a:xfrm>
          <a:solidFill>
            <a:schemeClr val="accent6">
              <a:lumMod val="60000"/>
              <a:lumOff val="40000"/>
            </a:schemeClr>
          </a:solidFill>
        </p:spPr>
        <p:txBody>
          <a:bodyPr/>
          <a:lstStyle/>
          <a:p>
            <a:r>
              <a:rPr lang="en-US" dirty="0" smtClean="0"/>
              <a:t>Fifteen-year effects of H pylori, garlic, and vitamin treatments on gastric cancer incidence and mortality</a:t>
            </a:r>
            <a:endParaRPr lang="en-US" dirty="0"/>
          </a:p>
        </p:txBody>
      </p:sp>
      <p:sp>
        <p:nvSpPr>
          <p:cNvPr id="3" name="Content Placeholder 2"/>
          <p:cNvSpPr>
            <a:spLocks noGrp="1"/>
          </p:cNvSpPr>
          <p:nvPr>
            <p:ph idx="1"/>
          </p:nvPr>
        </p:nvSpPr>
        <p:spPr>
          <a:xfrm>
            <a:off x="457200" y="2514600"/>
            <a:ext cx="8229600" cy="3611563"/>
          </a:xfrm>
          <a:solidFill>
            <a:schemeClr val="accent1">
              <a:lumMod val="40000"/>
              <a:lumOff val="60000"/>
            </a:schemeClr>
          </a:solidFill>
        </p:spPr>
        <p:txBody>
          <a:bodyPr/>
          <a:lstStyle/>
          <a:p>
            <a:pPr>
              <a:buNone/>
            </a:pPr>
            <a:r>
              <a:rPr lang="en-US" dirty="0" smtClean="0"/>
              <a:t>J </a:t>
            </a:r>
            <a:r>
              <a:rPr lang="en-US" dirty="0" err="1" smtClean="0"/>
              <a:t>Natl</a:t>
            </a:r>
            <a:r>
              <a:rPr lang="en-US" dirty="0" smtClean="0"/>
              <a:t> Can Inst 2012</a:t>
            </a:r>
          </a:p>
          <a:p>
            <a:r>
              <a:rPr lang="en-US" dirty="0" smtClean="0"/>
              <a:t>3365 subjects randomized control trial</a:t>
            </a:r>
          </a:p>
          <a:p>
            <a:r>
              <a:rPr lang="en-US" dirty="0" smtClean="0"/>
              <a:t>Approximately 50% reduction in deaths from gastric and esophageal cancer in those taking “vitamin treatment” (</a:t>
            </a:r>
            <a:r>
              <a:rPr lang="en-US" dirty="0" err="1" smtClean="0"/>
              <a:t>vit</a:t>
            </a:r>
            <a:r>
              <a:rPr lang="en-US" dirty="0" smtClean="0"/>
              <a:t> C, E, selenium)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09800"/>
          </a:xfrm>
          <a:solidFill>
            <a:schemeClr val="accent4">
              <a:lumMod val="40000"/>
              <a:lumOff val="60000"/>
            </a:schemeClr>
          </a:solidFill>
        </p:spPr>
        <p:txBody>
          <a:bodyPr rtlCol="0">
            <a:normAutofit fontScale="90000"/>
          </a:bodyPr>
          <a:lstStyle/>
          <a:p>
            <a:pPr fontAlgn="auto">
              <a:spcAft>
                <a:spcPts val="0"/>
              </a:spcAft>
              <a:defRPr/>
            </a:pPr>
            <a:r>
              <a:rPr lang="en-US" dirty="0" smtClean="0"/>
              <a:t>Treatment with antioxidant and other nutrients in combination with chemotherapy and irradiation in patients with lung cancer</a:t>
            </a:r>
            <a:endParaRPr lang="en-US" dirty="0"/>
          </a:p>
        </p:txBody>
      </p:sp>
      <p:sp>
        <p:nvSpPr>
          <p:cNvPr id="3" name="Content Placeholder 2"/>
          <p:cNvSpPr>
            <a:spLocks noGrp="1"/>
          </p:cNvSpPr>
          <p:nvPr>
            <p:ph idx="1"/>
          </p:nvPr>
        </p:nvSpPr>
        <p:spPr>
          <a:xfrm>
            <a:off x="457200" y="2286000"/>
            <a:ext cx="8229600" cy="3840163"/>
          </a:xfrm>
          <a:solidFill>
            <a:schemeClr val="bg2">
              <a:lumMod val="75000"/>
            </a:schemeClr>
          </a:solidFill>
        </p:spPr>
        <p:txBody>
          <a:bodyPr rtlCol="0">
            <a:normAutofit fontScale="92500"/>
          </a:bodyPr>
          <a:lstStyle/>
          <a:p>
            <a:pPr fontAlgn="auto">
              <a:spcAft>
                <a:spcPts val="0"/>
              </a:spcAft>
              <a:buFont typeface="Arial" pitchFamily="34" charset="0"/>
              <a:buNone/>
              <a:defRPr/>
            </a:pPr>
            <a:r>
              <a:rPr lang="en-US" dirty="0" smtClean="0"/>
              <a:t>Anticancer Res, 1992</a:t>
            </a:r>
          </a:p>
          <a:p>
            <a:pPr fontAlgn="auto">
              <a:spcAft>
                <a:spcPts val="0"/>
              </a:spcAft>
              <a:buFont typeface="Arial" pitchFamily="34" charset="0"/>
              <a:buChar char="•"/>
              <a:defRPr/>
            </a:pPr>
            <a:r>
              <a:rPr lang="en-US" dirty="0" smtClean="0"/>
              <a:t>18 patients with small cell lung cancer receiving standard therapy, given multiple high-dose vitamins and minerals</a:t>
            </a:r>
          </a:p>
          <a:p>
            <a:pPr fontAlgn="auto">
              <a:spcAft>
                <a:spcPts val="0"/>
              </a:spcAft>
              <a:buFont typeface="Arial" pitchFamily="34" charset="0"/>
              <a:buChar char="•"/>
              <a:defRPr/>
            </a:pPr>
            <a:r>
              <a:rPr lang="en-US" dirty="0" smtClean="0"/>
              <a:t>Expected survival at 30 months—1%</a:t>
            </a:r>
          </a:p>
          <a:p>
            <a:pPr fontAlgn="auto">
              <a:spcAft>
                <a:spcPts val="0"/>
              </a:spcAft>
              <a:buFont typeface="Arial" pitchFamily="34" charset="0"/>
              <a:buChar char="•"/>
              <a:defRPr/>
            </a:pPr>
            <a:r>
              <a:rPr lang="en-US" dirty="0" smtClean="0"/>
              <a:t>8/18 (40%)  alive at 6 yrs</a:t>
            </a:r>
          </a:p>
          <a:p>
            <a:pPr fontAlgn="auto">
              <a:spcAft>
                <a:spcPts val="0"/>
              </a:spcAft>
              <a:buFont typeface="Arial" pitchFamily="34" charset="0"/>
              <a:buChar char="•"/>
              <a:defRPr/>
            </a:pPr>
            <a:r>
              <a:rPr lang="en-US" dirty="0" smtClean="0"/>
              <a:t>Improved chances if starting antioxidants earlier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19400"/>
          </a:xfrm>
          <a:solidFill>
            <a:schemeClr val="accent2">
              <a:lumMod val="40000"/>
              <a:lumOff val="60000"/>
            </a:schemeClr>
          </a:solidFill>
        </p:spPr>
        <p:txBody>
          <a:bodyPr/>
          <a:lstStyle/>
          <a:p>
            <a:r>
              <a:rPr lang="en-US" dirty="0" smtClean="0"/>
              <a:t>Chemotherapy alone </a:t>
            </a:r>
            <a:r>
              <a:rPr lang="en-US" dirty="0" err="1" smtClean="0"/>
              <a:t>vs</a:t>
            </a:r>
            <a:r>
              <a:rPr lang="en-US" dirty="0" smtClean="0"/>
              <a:t> chemotherapy plus high dose multiple antioxidants in patients with advanced non small cell lung cancer</a:t>
            </a:r>
            <a:endParaRPr lang="en-US" dirty="0"/>
          </a:p>
        </p:txBody>
      </p:sp>
      <p:sp>
        <p:nvSpPr>
          <p:cNvPr id="3" name="Content Placeholder 2"/>
          <p:cNvSpPr>
            <a:spLocks noGrp="1"/>
          </p:cNvSpPr>
          <p:nvPr>
            <p:ph idx="1"/>
          </p:nvPr>
        </p:nvSpPr>
        <p:spPr>
          <a:xfrm>
            <a:off x="457200" y="2667000"/>
            <a:ext cx="8229600" cy="4419600"/>
          </a:xfrm>
          <a:solidFill>
            <a:schemeClr val="bg2">
              <a:lumMod val="90000"/>
            </a:schemeClr>
          </a:solidFill>
        </p:spPr>
        <p:txBody>
          <a:bodyPr/>
          <a:lstStyle/>
          <a:p>
            <a:pPr>
              <a:buNone/>
            </a:pPr>
            <a:r>
              <a:rPr lang="en-US" dirty="0" smtClean="0"/>
              <a:t>J Am </a:t>
            </a:r>
            <a:r>
              <a:rPr lang="en-US" dirty="0" err="1" smtClean="0"/>
              <a:t>Coll</a:t>
            </a:r>
            <a:r>
              <a:rPr lang="en-US" dirty="0" smtClean="0"/>
              <a:t> </a:t>
            </a:r>
            <a:r>
              <a:rPr lang="en-US" dirty="0" err="1" smtClean="0"/>
              <a:t>Nutr</a:t>
            </a:r>
            <a:r>
              <a:rPr lang="en-US" dirty="0" smtClean="0"/>
              <a:t> 2005</a:t>
            </a:r>
          </a:p>
          <a:p>
            <a:pPr>
              <a:buNone/>
            </a:pPr>
            <a:r>
              <a:rPr lang="en-US" dirty="0" smtClean="0"/>
              <a:t>   136 patients with stage 3-4 NSCLC randomized to chemotherapy or chemo plus oral </a:t>
            </a:r>
            <a:r>
              <a:rPr lang="en-US" dirty="0" err="1" smtClean="0"/>
              <a:t>Vit</a:t>
            </a:r>
            <a:r>
              <a:rPr lang="en-US" dirty="0" smtClean="0"/>
              <a:t> C, </a:t>
            </a:r>
            <a:r>
              <a:rPr lang="en-US" dirty="0" err="1" smtClean="0"/>
              <a:t>Vit</a:t>
            </a:r>
            <a:r>
              <a:rPr lang="en-US" dirty="0" smtClean="0"/>
              <a:t> E, beta-carotene.</a:t>
            </a:r>
          </a:p>
          <a:p>
            <a:pPr>
              <a:buNone/>
            </a:pPr>
            <a:r>
              <a:rPr lang="en-US" dirty="0" smtClean="0"/>
              <a:t>Results:  -chemotherapy alone RR 33%,  no CR</a:t>
            </a:r>
          </a:p>
          <a:p>
            <a:pPr>
              <a:buNone/>
            </a:pPr>
            <a:r>
              <a:rPr lang="en-US" dirty="0" smtClean="0"/>
              <a:t>                        -survival at 1 yr 32.9%</a:t>
            </a:r>
          </a:p>
          <a:p>
            <a:pPr>
              <a:buNone/>
            </a:pPr>
            <a:r>
              <a:rPr lang="en-US" dirty="0" smtClean="0"/>
              <a:t>                -chemo + antioxidants RR 37%, CR in 2 patients -survival at 1 yr 39.1%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a:solidFill>
            <a:schemeClr val="accent2">
              <a:lumMod val="40000"/>
              <a:lumOff val="60000"/>
            </a:schemeClr>
          </a:solidFill>
        </p:spPr>
        <p:txBody>
          <a:bodyPr rtlCol="0">
            <a:normAutofit fontScale="90000"/>
          </a:bodyPr>
          <a:lstStyle/>
          <a:p>
            <a:pPr fontAlgn="auto">
              <a:spcAft>
                <a:spcPts val="0"/>
              </a:spcAft>
              <a:defRPr/>
            </a:pPr>
            <a:r>
              <a:rPr lang="en-US" dirty="0" smtClean="0"/>
              <a:t>Incidence of Cancer in America</a:t>
            </a:r>
            <a:br>
              <a:rPr lang="en-US" dirty="0" smtClean="0"/>
            </a:br>
            <a:r>
              <a:rPr lang="en-US" dirty="0" smtClean="0"/>
              <a:t/>
            </a:r>
            <a:br>
              <a:rPr lang="en-US" dirty="0" smtClean="0"/>
            </a:br>
            <a:r>
              <a:rPr lang="en-US" dirty="0" err="1" smtClean="0"/>
              <a:t>CA,Cancer</a:t>
            </a:r>
            <a:r>
              <a:rPr lang="en-US" dirty="0" smtClean="0"/>
              <a:t> Journal for Clinicians, 2000</a:t>
            </a:r>
            <a:br>
              <a:rPr lang="en-US" dirty="0" smtClean="0"/>
            </a:br>
            <a:endParaRPr lang="en-US" dirty="0"/>
          </a:p>
        </p:txBody>
      </p:sp>
      <p:sp>
        <p:nvSpPr>
          <p:cNvPr id="3" name="Content Placeholder 2"/>
          <p:cNvSpPr>
            <a:spLocks noGrp="1"/>
          </p:cNvSpPr>
          <p:nvPr>
            <p:ph idx="1"/>
          </p:nvPr>
        </p:nvSpPr>
        <p:spPr>
          <a:xfrm>
            <a:off x="457200" y="1905000"/>
            <a:ext cx="8229600" cy="4221163"/>
          </a:xfrm>
          <a:solidFill>
            <a:schemeClr val="tx2">
              <a:lumMod val="20000"/>
              <a:lumOff val="80000"/>
            </a:schemeClr>
          </a:solidFill>
        </p:spPr>
        <p:txBody>
          <a:bodyPr rtlCol="0">
            <a:normAutofit/>
          </a:bodyPr>
          <a:lstStyle/>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1900-3%  of deaths from cancer</a:t>
            </a:r>
          </a:p>
          <a:p>
            <a:pPr fontAlgn="auto">
              <a:spcAft>
                <a:spcPts val="0"/>
              </a:spcAft>
              <a:buFont typeface="Arial" pitchFamily="34" charset="0"/>
              <a:buChar char="•"/>
              <a:defRPr/>
            </a:pPr>
            <a:r>
              <a:rPr lang="en-US" dirty="0" smtClean="0"/>
              <a:t>2000-24% of deaths from cancer</a:t>
            </a:r>
          </a:p>
          <a:p>
            <a:pPr fontAlgn="auto">
              <a:spcAft>
                <a:spcPts val="0"/>
              </a:spcAft>
              <a:buFont typeface="Arial" pitchFamily="34" charset="0"/>
              <a:buChar char="•"/>
              <a:defRPr/>
            </a:pPr>
            <a:r>
              <a:rPr lang="en-US" dirty="0" smtClean="0"/>
              <a:t>(surpassing heart disease as #1 cause)</a:t>
            </a:r>
          </a:p>
          <a:p>
            <a:pPr fontAlgn="auto">
              <a:spcAft>
                <a:spcPts val="0"/>
              </a:spcAft>
              <a:buFont typeface="Arial" pitchFamily="34" charset="0"/>
              <a:buChar char="•"/>
              <a:defRPr/>
            </a:pPr>
            <a:r>
              <a:rPr lang="en-US" dirty="0" smtClean="0"/>
              <a:t>28% increase in childhood cancers from 1950 to 1987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rtlCol="0">
            <a:normAutofit fontScale="90000"/>
          </a:bodyPr>
          <a:lstStyle/>
          <a:p>
            <a:pPr fontAlgn="auto">
              <a:spcAft>
                <a:spcPts val="0"/>
              </a:spcAft>
              <a:defRPr/>
            </a:pPr>
            <a:r>
              <a:rPr lang="en-US" dirty="0" smtClean="0"/>
              <a:t>Chemoprevention of DNBA-induced mammary carcinogenesis in rats</a:t>
            </a:r>
            <a:endParaRPr lang="en-US" dirty="0"/>
          </a:p>
        </p:txBody>
      </p:sp>
      <p:sp>
        <p:nvSpPr>
          <p:cNvPr id="3" name="Content Placeholder 2"/>
          <p:cNvSpPr>
            <a:spLocks noGrp="1"/>
          </p:cNvSpPr>
          <p:nvPr>
            <p:ph idx="1"/>
          </p:nvPr>
        </p:nvSpPr>
        <p:spPr>
          <a:solidFill>
            <a:schemeClr val="accent1">
              <a:lumMod val="20000"/>
              <a:lumOff val="80000"/>
            </a:schemeClr>
          </a:solidFill>
        </p:spPr>
        <p:txBody>
          <a:bodyPr rtlCol="0">
            <a:normAutofit fontScale="92500" lnSpcReduction="10000"/>
          </a:bodyPr>
          <a:lstStyle/>
          <a:p>
            <a:pPr fontAlgn="auto">
              <a:spcAft>
                <a:spcPts val="0"/>
              </a:spcAft>
              <a:buFont typeface="Arial" pitchFamily="34" charset="0"/>
              <a:buNone/>
              <a:defRPr/>
            </a:pPr>
            <a:r>
              <a:rPr lang="en-US" dirty="0" err="1" smtClean="0"/>
              <a:t>Jpn</a:t>
            </a:r>
            <a:r>
              <a:rPr lang="en-US" dirty="0" smtClean="0"/>
              <a:t> J Ca Res, 1990</a:t>
            </a:r>
          </a:p>
          <a:p>
            <a:pPr fontAlgn="auto">
              <a:spcAft>
                <a:spcPts val="0"/>
              </a:spcAft>
              <a:buFont typeface="Arial" pitchFamily="34" charset="0"/>
              <a:buChar char="•"/>
              <a:defRPr/>
            </a:pPr>
            <a:r>
              <a:rPr lang="en-US" dirty="0" smtClean="0"/>
              <a:t>Rats given DNBA (carcinogen)—100% developed cancer</a:t>
            </a:r>
          </a:p>
          <a:p>
            <a:pPr fontAlgn="auto">
              <a:spcAft>
                <a:spcPts val="0"/>
              </a:spcAft>
              <a:buFont typeface="Arial" pitchFamily="34" charset="0"/>
              <a:buChar char="•"/>
              <a:defRPr/>
            </a:pPr>
            <a:r>
              <a:rPr lang="en-US" dirty="0" smtClean="0"/>
              <a:t>Added nutrients—selenium, magnesium, </a:t>
            </a:r>
            <a:r>
              <a:rPr lang="en-US" dirty="0" err="1" smtClean="0"/>
              <a:t>vit</a:t>
            </a:r>
            <a:r>
              <a:rPr lang="en-US" dirty="0" smtClean="0"/>
              <a:t> C, </a:t>
            </a:r>
            <a:r>
              <a:rPr lang="en-US" dirty="0" err="1" smtClean="0"/>
              <a:t>vit</a:t>
            </a:r>
            <a:r>
              <a:rPr lang="en-US" dirty="0" smtClean="0"/>
              <a:t> A alone or in combinations</a:t>
            </a:r>
          </a:p>
          <a:p>
            <a:pPr fontAlgn="auto">
              <a:spcAft>
                <a:spcPts val="0"/>
              </a:spcAft>
              <a:buFont typeface="Arial" pitchFamily="34" charset="0"/>
              <a:buChar char="•"/>
              <a:defRPr/>
            </a:pPr>
            <a:r>
              <a:rPr lang="en-US" dirty="0" smtClean="0"/>
              <a:t>Results: 1 nutrient-about 50% decrease in cancer</a:t>
            </a:r>
          </a:p>
          <a:p>
            <a:pPr fontAlgn="auto">
              <a:spcAft>
                <a:spcPts val="0"/>
              </a:spcAft>
              <a:buFont typeface="Arial" pitchFamily="34" charset="0"/>
              <a:buNone/>
              <a:defRPr/>
            </a:pPr>
            <a:r>
              <a:rPr lang="en-US" dirty="0" smtClean="0"/>
              <a:t>                    2 nutrients-about 70% decrease</a:t>
            </a:r>
          </a:p>
          <a:p>
            <a:pPr fontAlgn="auto">
              <a:spcAft>
                <a:spcPts val="0"/>
              </a:spcAft>
              <a:buFont typeface="Arial" pitchFamily="34" charset="0"/>
              <a:buNone/>
              <a:defRPr/>
            </a:pPr>
            <a:r>
              <a:rPr lang="en-US" dirty="0" smtClean="0"/>
              <a:t>                    3 nutrients-about 80% decrease</a:t>
            </a:r>
          </a:p>
          <a:p>
            <a:pPr fontAlgn="auto">
              <a:spcAft>
                <a:spcPts val="0"/>
              </a:spcAft>
              <a:buFont typeface="Arial" pitchFamily="34" charset="0"/>
              <a:buNone/>
              <a:defRPr/>
            </a:pPr>
            <a:r>
              <a:rPr lang="en-US" dirty="0" smtClean="0"/>
              <a:t>                    4 nutrients-about 88% decrease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1">
              <a:lumMod val="40000"/>
              <a:lumOff val="60000"/>
            </a:schemeClr>
          </a:solidFill>
        </p:spPr>
        <p:txBody>
          <a:bodyPr rtlCol="0">
            <a:normAutofit fontScale="90000"/>
          </a:bodyPr>
          <a:lstStyle/>
          <a:p>
            <a:pPr fontAlgn="auto">
              <a:spcAft>
                <a:spcPts val="0"/>
              </a:spcAft>
              <a:defRPr/>
            </a:pPr>
            <a:r>
              <a:rPr lang="en-US" dirty="0" err="1" smtClean="0"/>
              <a:t>Vit</a:t>
            </a:r>
            <a:r>
              <a:rPr lang="en-US" dirty="0" smtClean="0"/>
              <a:t> C and K3</a:t>
            </a:r>
            <a:endParaRPr lang="en-US" dirty="0"/>
          </a:p>
        </p:txBody>
      </p:sp>
      <p:sp>
        <p:nvSpPr>
          <p:cNvPr id="3" name="Content Placeholder 2"/>
          <p:cNvSpPr>
            <a:spLocks noGrp="1"/>
          </p:cNvSpPr>
          <p:nvPr>
            <p:ph idx="1"/>
          </p:nvPr>
        </p:nvSpPr>
        <p:spPr>
          <a:solidFill>
            <a:schemeClr val="accent2">
              <a:lumMod val="20000"/>
              <a:lumOff val="80000"/>
            </a:schemeClr>
          </a:solidFill>
        </p:spPr>
        <p:txBody>
          <a:bodyPr rtlCol="0">
            <a:normAutofit/>
          </a:bodyPr>
          <a:lstStyle/>
          <a:p>
            <a:pPr fontAlgn="auto">
              <a:spcAft>
                <a:spcPts val="0"/>
              </a:spcAft>
              <a:buFont typeface="Arial" pitchFamily="34" charset="0"/>
              <a:buNone/>
              <a:defRPr/>
            </a:pPr>
            <a:r>
              <a:rPr lang="en-US" dirty="0" smtClean="0"/>
              <a:t>Cancer, 1989</a:t>
            </a:r>
          </a:p>
          <a:p>
            <a:pPr fontAlgn="auto">
              <a:spcAft>
                <a:spcPts val="0"/>
              </a:spcAft>
              <a:buFont typeface="Arial" pitchFamily="34" charset="0"/>
              <a:buChar char="•"/>
              <a:defRPr/>
            </a:pPr>
            <a:r>
              <a:rPr lang="en-US" dirty="0" smtClean="0"/>
              <a:t>Each vitamin shown to have anti-cancer activity individually on cultured breast cancer cell lines</a:t>
            </a:r>
          </a:p>
          <a:p>
            <a:pPr fontAlgn="auto">
              <a:spcAft>
                <a:spcPts val="0"/>
              </a:spcAft>
              <a:buFont typeface="Arial" pitchFamily="34" charset="0"/>
              <a:buChar char="•"/>
              <a:defRPr/>
            </a:pPr>
            <a:r>
              <a:rPr lang="en-US" dirty="0" smtClean="0"/>
              <a:t>Combined vitamins are effective at 10-50 times lower dosages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2362200"/>
          </a:xfrm>
          <a:solidFill>
            <a:schemeClr val="bg2">
              <a:lumMod val="75000"/>
            </a:schemeClr>
          </a:solidFill>
        </p:spPr>
        <p:txBody>
          <a:bodyPr rtlCol="0">
            <a:normAutofit fontScale="90000"/>
          </a:bodyPr>
          <a:lstStyle/>
          <a:p>
            <a:pPr fontAlgn="auto">
              <a:spcAft>
                <a:spcPts val="0"/>
              </a:spcAft>
              <a:defRPr/>
            </a:pPr>
            <a:r>
              <a:rPr lang="en-US" dirty="0" smtClean="0"/>
              <a:t>The effect if vitamin E and beta carotene on the incidence of lung cancer and other cancers in male smokers</a:t>
            </a:r>
            <a:endParaRPr lang="en-US" dirty="0"/>
          </a:p>
        </p:txBody>
      </p:sp>
      <p:sp>
        <p:nvSpPr>
          <p:cNvPr id="3" name="Content Placeholder 2"/>
          <p:cNvSpPr>
            <a:spLocks noGrp="1"/>
          </p:cNvSpPr>
          <p:nvPr>
            <p:ph idx="1"/>
          </p:nvPr>
        </p:nvSpPr>
        <p:spPr>
          <a:xfrm>
            <a:off x="457200" y="2133600"/>
            <a:ext cx="8229600" cy="4495800"/>
          </a:xfrm>
          <a:solidFill>
            <a:schemeClr val="accent2">
              <a:lumMod val="40000"/>
              <a:lumOff val="60000"/>
            </a:schemeClr>
          </a:solidFill>
        </p:spPr>
        <p:txBody>
          <a:bodyPr rtlCol="0">
            <a:normAutofit/>
          </a:bodyPr>
          <a:lstStyle/>
          <a:p>
            <a:pPr fontAlgn="auto">
              <a:spcAft>
                <a:spcPts val="0"/>
              </a:spcAft>
              <a:buFont typeface="Arial" pitchFamily="34" charset="0"/>
              <a:buNone/>
              <a:defRPr/>
            </a:pPr>
            <a:r>
              <a:rPr lang="en-US" dirty="0" smtClean="0"/>
              <a:t>NEJM, 1994</a:t>
            </a:r>
          </a:p>
          <a:p>
            <a:pPr fontAlgn="auto">
              <a:spcAft>
                <a:spcPts val="0"/>
              </a:spcAft>
              <a:buFont typeface="Arial" pitchFamily="34" charset="0"/>
              <a:buChar char="•"/>
              <a:defRPr/>
            </a:pPr>
            <a:r>
              <a:rPr lang="en-US" dirty="0" smtClean="0"/>
              <a:t>Alpha </a:t>
            </a:r>
            <a:r>
              <a:rPr lang="en-US" dirty="0" err="1" smtClean="0"/>
              <a:t>tocopherol</a:t>
            </a:r>
            <a:r>
              <a:rPr lang="en-US" dirty="0" smtClean="0"/>
              <a:t> (50mg) or beta carotene or both or placebo given to 29,133 male smokers</a:t>
            </a:r>
          </a:p>
          <a:p>
            <a:pPr fontAlgn="auto">
              <a:spcAft>
                <a:spcPts val="0"/>
              </a:spcAft>
              <a:buFont typeface="Arial" pitchFamily="34" charset="0"/>
              <a:buChar char="•"/>
              <a:defRPr/>
            </a:pPr>
            <a:r>
              <a:rPr lang="en-US" dirty="0" smtClean="0"/>
              <a:t>Results: no effect of </a:t>
            </a:r>
            <a:r>
              <a:rPr lang="en-US" dirty="0" err="1" smtClean="0"/>
              <a:t>vit</a:t>
            </a:r>
            <a:r>
              <a:rPr lang="en-US" dirty="0" smtClean="0"/>
              <a:t> E</a:t>
            </a:r>
          </a:p>
          <a:p>
            <a:pPr fontAlgn="auto">
              <a:spcAft>
                <a:spcPts val="0"/>
              </a:spcAft>
              <a:buFont typeface="Arial" pitchFamily="34" charset="0"/>
              <a:buNone/>
              <a:defRPr/>
            </a:pPr>
            <a:r>
              <a:rPr lang="en-US" dirty="0" smtClean="0"/>
              <a:t>                   18% increase in lung cancer in beta carotene group</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a:solidFill>
            <a:schemeClr val="bg2">
              <a:lumMod val="75000"/>
            </a:schemeClr>
          </a:solidFill>
        </p:spPr>
        <p:txBody>
          <a:bodyPr rtlCol="0">
            <a:normAutofit fontScale="90000"/>
          </a:bodyPr>
          <a:lstStyle/>
          <a:p>
            <a:pPr fontAlgn="auto">
              <a:spcAft>
                <a:spcPts val="0"/>
              </a:spcAft>
              <a:defRPr/>
            </a:pPr>
            <a:r>
              <a:rPr lang="en-US" dirty="0" smtClean="0"/>
              <a:t>Antioxidants/Free Radicals</a:t>
            </a:r>
            <a:endParaRPr lang="en-US" dirty="0"/>
          </a:p>
        </p:txBody>
      </p:sp>
      <p:sp>
        <p:nvSpPr>
          <p:cNvPr id="3" name="Content Placeholder 2"/>
          <p:cNvSpPr>
            <a:spLocks noGrp="1"/>
          </p:cNvSpPr>
          <p:nvPr>
            <p:ph sz="half" idx="1"/>
          </p:nvPr>
        </p:nvSpPr>
        <p:spPr>
          <a:solidFill>
            <a:schemeClr val="accent1">
              <a:lumMod val="20000"/>
              <a:lumOff val="80000"/>
            </a:schemeClr>
          </a:solidFill>
        </p:spPr>
        <p:txBody>
          <a:bodyPr rtlCol="0">
            <a:normAutofit/>
          </a:bodyPr>
          <a:lstStyle/>
          <a:p>
            <a:pPr fontAlgn="auto">
              <a:spcAft>
                <a:spcPts val="0"/>
              </a:spcAft>
              <a:buFont typeface="Arial" pitchFamily="34" charset="0"/>
              <a:buChar char="•"/>
              <a:defRPr/>
            </a:pPr>
            <a:r>
              <a:rPr lang="en-US" dirty="0" smtClean="0"/>
              <a:t>Over 200 epidemiology studies showing fruits &amp;vegetables (high antioxidants) lower cancer risk.</a:t>
            </a:r>
          </a:p>
          <a:p>
            <a:pPr fontAlgn="auto">
              <a:spcAft>
                <a:spcPts val="0"/>
              </a:spcAft>
              <a:buFont typeface="Arial" pitchFamily="34" charset="0"/>
              <a:buChar char="•"/>
              <a:defRPr/>
            </a:pPr>
            <a:r>
              <a:rPr lang="en-US" dirty="0" smtClean="0"/>
              <a:t>11 studies showing beta carotene protective against lung cancer</a:t>
            </a:r>
            <a:endParaRPr lang="en-US" dirty="0"/>
          </a:p>
        </p:txBody>
      </p:sp>
      <p:sp>
        <p:nvSpPr>
          <p:cNvPr id="4" name="Content Placeholder 3"/>
          <p:cNvSpPr>
            <a:spLocks noGrp="1"/>
          </p:cNvSpPr>
          <p:nvPr>
            <p:ph sz="half" idx="2"/>
          </p:nvPr>
        </p:nvSpPr>
        <p:spPr>
          <a:solidFill>
            <a:schemeClr val="accent3">
              <a:lumMod val="40000"/>
              <a:lumOff val="60000"/>
            </a:schemeClr>
          </a:solidFill>
        </p:spPr>
        <p:txBody>
          <a:bodyPr rtlCol="0">
            <a:normAutofit/>
          </a:bodyPr>
          <a:lstStyle/>
          <a:p>
            <a:pPr fontAlgn="auto">
              <a:spcAft>
                <a:spcPts val="0"/>
              </a:spcAft>
              <a:buFont typeface="Arial" pitchFamily="34" charset="0"/>
              <a:buChar char="•"/>
              <a:defRPr/>
            </a:pPr>
            <a:r>
              <a:rPr lang="en-US" dirty="0" smtClean="0"/>
              <a:t>Research showing isolated antioxidants can become free radicals in environment high in free radicals </a:t>
            </a:r>
            <a:r>
              <a:rPr lang="en-US" dirty="0" err="1" smtClean="0"/>
              <a:t>eg</a:t>
            </a:r>
            <a:r>
              <a:rPr lang="en-US" dirty="0" smtClean="0"/>
              <a:t>. Smoking</a:t>
            </a:r>
          </a:p>
          <a:p>
            <a:pPr fontAlgn="auto">
              <a:spcAft>
                <a:spcPts val="0"/>
              </a:spcAft>
              <a:buFont typeface="Arial" pitchFamily="34" charset="0"/>
              <a:buChar char="•"/>
              <a:defRPr/>
            </a:pPr>
            <a:r>
              <a:rPr lang="en-US" dirty="0" smtClean="0"/>
              <a:t>Antioxidants work as ‘teams’ physiologically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a:solidFill>
            <a:schemeClr val="accent5">
              <a:lumMod val="40000"/>
              <a:lumOff val="60000"/>
            </a:schemeClr>
          </a:solidFill>
        </p:spPr>
        <p:txBody>
          <a:bodyPr rtlCol="0">
            <a:normAutofit fontScale="90000"/>
          </a:bodyPr>
          <a:lstStyle/>
          <a:p>
            <a:pPr fontAlgn="auto">
              <a:spcAft>
                <a:spcPts val="0"/>
              </a:spcAft>
              <a:defRPr/>
            </a:pPr>
            <a:r>
              <a:rPr lang="en-US" dirty="0" smtClean="0"/>
              <a:t>Antioxidant vitamins supplementation and mortality: a randomized trial in head and neck cancer patients</a:t>
            </a:r>
            <a:endParaRPr lang="en-US" dirty="0"/>
          </a:p>
        </p:txBody>
      </p:sp>
      <p:sp>
        <p:nvSpPr>
          <p:cNvPr id="3" name="Content Placeholder 2"/>
          <p:cNvSpPr>
            <a:spLocks noGrp="1"/>
          </p:cNvSpPr>
          <p:nvPr>
            <p:ph sz="half" idx="1"/>
          </p:nvPr>
        </p:nvSpPr>
        <p:spPr>
          <a:solidFill>
            <a:schemeClr val="accent2">
              <a:lumMod val="40000"/>
              <a:lumOff val="60000"/>
            </a:schemeClr>
          </a:solidFill>
        </p:spPr>
        <p:txBody>
          <a:bodyPr rtlCol="0">
            <a:normAutofit/>
          </a:bodyPr>
          <a:lstStyle/>
          <a:p>
            <a:pPr fontAlgn="auto">
              <a:spcAft>
                <a:spcPts val="0"/>
              </a:spcAft>
              <a:buFont typeface="Arial" pitchFamily="34" charset="0"/>
              <a:buNone/>
              <a:defRPr/>
            </a:pPr>
            <a:r>
              <a:rPr lang="en-US" dirty="0" err="1" smtClean="0"/>
              <a:t>Int</a:t>
            </a:r>
            <a:r>
              <a:rPr lang="en-US" dirty="0" smtClean="0"/>
              <a:t> J Cancer 2006</a:t>
            </a:r>
          </a:p>
          <a:p>
            <a:pPr fontAlgn="auto">
              <a:spcAft>
                <a:spcPts val="0"/>
              </a:spcAft>
              <a:buFont typeface="Arial" pitchFamily="34" charset="0"/>
              <a:buChar char="•"/>
              <a:defRPr/>
            </a:pPr>
            <a:r>
              <a:rPr lang="en-US" dirty="0" smtClean="0"/>
              <a:t>Head and neck cancer patients treated with radiation-given either synthetic beta carotene 30mg (discontinued during study) and/or alpha-</a:t>
            </a:r>
            <a:r>
              <a:rPr lang="en-US" dirty="0" err="1" smtClean="0"/>
              <a:t>tocopherol</a:t>
            </a:r>
            <a:r>
              <a:rPr lang="en-US" dirty="0" smtClean="0"/>
              <a:t> (</a:t>
            </a:r>
            <a:r>
              <a:rPr lang="en-US" dirty="0" err="1" smtClean="0"/>
              <a:t>vit</a:t>
            </a:r>
            <a:r>
              <a:rPr lang="en-US" dirty="0" smtClean="0"/>
              <a:t> E) 400 </a:t>
            </a:r>
            <a:r>
              <a:rPr lang="en-US" dirty="0" err="1" smtClean="0"/>
              <a:t>iu</a:t>
            </a:r>
            <a:r>
              <a:rPr lang="en-US" dirty="0" smtClean="0"/>
              <a:t> or placebo</a:t>
            </a:r>
            <a:endParaRPr lang="en-US" dirty="0"/>
          </a:p>
        </p:txBody>
      </p:sp>
      <p:sp>
        <p:nvSpPr>
          <p:cNvPr id="4" name="Content Placeholder 3"/>
          <p:cNvSpPr>
            <a:spLocks noGrp="1"/>
          </p:cNvSpPr>
          <p:nvPr>
            <p:ph sz="half" idx="2"/>
          </p:nvPr>
        </p:nvSpPr>
        <p:spPr>
          <a:solidFill>
            <a:schemeClr val="accent2">
              <a:lumMod val="20000"/>
              <a:lumOff val="80000"/>
            </a:schemeClr>
          </a:solidFill>
        </p:spPr>
        <p:txBody>
          <a:bodyPr rtlCol="0">
            <a:normAutofit/>
          </a:bodyPr>
          <a:lstStyle/>
          <a:p>
            <a:pPr fontAlgn="auto">
              <a:spcAft>
                <a:spcPts val="0"/>
              </a:spcAft>
              <a:buFont typeface="Arial" pitchFamily="34" charset="0"/>
              <a:buChar char="•"/>
              <a:defRPr/>
            </a:pPr>
            <a:r>
              <a:rPr lang="en-US" dirty="0" smtClean="0"/>
              <a:t>Results: 40% higher early recurrence of cancer in supplement group</a:t>
            </a:r>
          </a:p>
          <a:p>
            <a:pPr fontAlgn="auto">
              <a:spcAft>
                <a:spcPts val="0"/>
              </a:spcAft>
              <a:buFont typeface="Arial" pitchFamily="34" charset="0"/>
              <a:buChar char="•"/>
              <a:defRPr/>
            </a:pPr>
            <a:r>
              <a:rPr lang="en-US" dirty="0" smtClean="0"/>
              <a:t>No difference between the groups after 8 yrs of follow-up</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0"/>
          </a:xfrm>
          <a:solidFill>
            <a:schemeClr val="tx2">
              <a:lumMod val="20000"/>
              <a:lumOff val="80000"/>
            </a:schemeClr>
          </a:solidFill>
        </p:spPr>
        <p:txBody>
          <a:bodyPr rtlCol="0">
            <a:normAutofit fontScale="90000"/>
          </a:bodyPr>
          <a:lstStyle/>
          <a:p>
            <a:pPr fontAlgn="auto">
              <a:spcAft>
                <a:spcPts val="0"/>
              </a:spcAft>
              <a:defRPr/>
            </a:pPr>
            <a:r>
              <a:rPr lang="en-US" dirty="0" smtClean="0"/>
              <a:t>Interaction between antioxidant vitamin supplementation and cigarette smoking during radiation therapy in relation to long-term effects on recurrence and mortality: A randomized trial among head and neck cancer patients</a:t>
            </a:r>
            <a:endParaRPr lang="en-US" dirty="0"/>
          </a:p>
        </p:txBody>
      </p:sp>
      <p:sp>
        <p:nvSpPr>
          <p:cNvPr id="3" name="Content Placeholder 2"/>
          <p:cNvSpPr>
            <a:spLocks noGrp="1"/>
          </p:cNvSpPr>
          <p:nvPr>
            <p:ph idx="1"/>
          </p:nvPr>
        </p:nvSpPr>
        <p:spPr>
          <a:xfrm>
            <a:off x="457200" y="3657600"/>
            <a:ext cx="8229600" cy="2468563"/>
          </a:xfrm>
          <a:solidFill>
            <a:schemeClr val="accent6">
              <a:lumMod val="40000"/>
              <a:lumOff val="60000"/>
            </a:schemeClr>
          </a:solidFill>
        </p:spPr>
        <p:txBody>
          <a:bodyPr rtlCol="0">
            <a:normAutofit fontScale="85000" lnSpcReduction="20000"/>
          </a:bodyPr>
          <a:lstStyle/>
          <a:p>
            <a:pPr fontAlgn="auto">
              <a:spcAft>
                <a:spcPts val="0"/>
              </a:spcAft>
              <a:buFont typeface="Arial" pitchFamily="34" charset="0"/>
              <a:buNone/>
              <a:defRPr/>
            </a:pPr>
            <a:r>
              <a:rPr lang="en-US" dirty="0" err="1" smtClean="0"/>
              <a:t>Int</a:t>
            </a:r>
            <a:r>
              <a:rPr lang="en-US" dirty="0" smtClean="0"/>
              <a:t> J Cancer, 2007</a:t>
            </a:r>
          </a:p>
          <a:p>
            <a:pPr fontAlgn="auto">
              <a:spcAft>
                <a:spcPts val="0"/>
              </a:spcAft>
              <a:buFont typeface="Arial" pitchFamily="34" charset="0"/>
              <a:buChar char="•"/>
              <a:defRPr/>
            </a:pPr>
            <a:r>
              <a:rPr lang="en-US" dirty="0" smtClean="0"/>
              <a:t>Increased cancer recurrence only occurred in patients smoking during their radiation treatments.</a:t>
            </a:r>
          </a:p>
          <a:p>
            <a:pPr fontAlgn="auto">
              <a:spcAft>
                <a:spcPts val="0"/>
              </a:spcAft>
              <a:buFont typeface="Arial" pitchFamily="34" charset="0"/>
              <a:buChar char="•"/>
              <a:defRPr/>
            </a:pPr>
            <a:r>
              <a:rPr lang="en-US" dirty="0" smtClean="0"/>
              <a:t>No increases at all in those not smoking.</a:t>
            </a:r>
          </a:p>
          <a:p>
            <a:pPr fontAlgn="auto">
              <a:spcAft>
                <a:spcPts val="0"/>
              </a:spcAft>
              <a:buFont typeface="Arial" pitchFamily="34" charset="0"/>
              <a:buChar char="•"/>
              <a:defRPr/>
            </a:pPr>
            <a:r>
              <a:rPr lang="en-US" dirty="0" smtClean="0"/>
              <a:t>Significant decreased side effects (tissue damage) from the radiation in antioxidant group.</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solidFill>
            <a:schemeClr val="bg2">
              <a:lumMod val="90000"/>
            </a:schemeClr>
          </a:solidFill>
        </p:spPr>
        <p:txBody>
          <a:bodyPr rtlCol="0">
            <a:normAutofit fontScale="90000"/>
          </a:bodyPr>
          <a:lstStyle/>
          <a:p>
            <a:pPr fontAlgn="auto">
              <a:spcAft>
                <a:spcPts val="0"/>
              </a:spcAft>
              <a:defRPr/>
            </a:pPr>
            <a:r>
              <a:rPr lang="en-US" dirty="0" smtClean="0"/>
              <a:t>Rationale for using high-dose multiple antioxidants as an adjunct to radiation therapy and chemotherapy</a:t>
            </a:r>
            <a:endParaRPr lang="en-US" dirty="0"/>
          </a:p>
        </p:txBody>
      </p:sp>
      <p:sp>
        <p:nvSpPr>
          <p:cNvPr id="3" name="Content Placeholder 2"/>
          <p:cNvSpPr>
            <a:spLocks noGrp="1"/>
          </p:cNvSpPr>
          <p:nvPr>
            <p:ph idx="1"/>
          </p:nvPr>
        </p:nvSpPr>
        <p:spPr>
          <a:solidFill>
            <a:schemeClr val="accent4">
              <a:lumMod val="40000"/>
              <a:lumOff val="60000"/>
            </a:schemeClr>
          </a:solidFill>
        </p:spPr>
        <p:txBody>
          <a:bodyPr rtlCol="0">
            <a:normAutofit fontScale="92500" lnSpcReduction="20000"/>
          </a:bodyPr>
          <a:lstStyle/>
          <a:p>
            <a:pPr fontAlgn="auto">
              <a:spcAft>
                <a:spcPts val="0"/>
              </a:spcAft>
              <a:buFont typeface="Arial" pitchFamily="34" charset="0"/>
              <a:buNone/>
              <a:defRPr/>
            </a:pPr>
            <a:r>
              <a:rPr lang="en-US" dirty="0" smtClean="0"/>
              <a:t>J </a:t>
            </a:r>
            <a:r>
              <a:rPr lang="en-US" dirty="0" err="1" smtClean="0"/>
              <a:t>Nutr</a:t>
            </a:r>
            <a:r>
              <a:rPr lang="en-US" dirty="0" smtClean="0"/>
              <a:t>, 2004, Prasad</a:t>
            </a:r>
          </a:p>
          <a:p>
            <a:pPr fontAlgn="auto">
              <a:spcAft>
                <a:spcPts val="0"/>
              </a:spcAft>
              <a:buFont typeface="Arial" pitchFamily="34" charset="0"/>
              <a:buNone/>
              <a:defRPr/>
            </a:pPr>
            <a:r>
              <a:rPr lang="en-US" dirty="0" smtClean="0"/>
              <a:t>“Laboratory data show that antioxidants protect cancer cells when administered only one at a time at low doses”</a:t>
            </a:r>
          </a:p>
          <a:p>
            <a:pPr fontAlgn="auto">
              <a:spcAft>
                <a:spcPts val="0"/>
              </a:spcAft>
              <a:buFont typeface="Arial" pitchFamily="34" charset="0"/>
              <a:buNone/>
              <a:defRPr/>
            </a:pPr>
            <a:r>
              <a:rPr lang="en-US" dirty="0" smtClean="0"/>
              <a:t>“A mixture of </a:t>
            </a:r>
            <a:r>
              <a:rPr lang="en-US" dirty="0" err="1" smtClean="0"/>
              <a:t>vit</a:t>
            </a:r>
            <a:r>
              <a:rPr lang="en-US" dirty="0" smtClean="0"/>
              <a:t> A, E </a:t>
            </a:r>
            <a:r>
              <a:rPr lang="en-US" dirty="0" err="1" smtClean="0"/>
              <a:t>succinate</a:t>
            </a:r>
            <a:r>
              <a:rPr lang="en-US" dirty="0" smtClean="0"/>
              <a:t>, </a:t>
            </a:r>
            <a:r>
              <a:rPr lang="en-US" dirty="0" err="1" smtClean="0"/>
              <a:t>vit</a:t>
            </a:r>
            <a:r>
              <a:rPr lang="en-US" dirty="0" smtClean="0"/>
              <a:t> C, and </a:t>
            </a:r>
            <a:r>
              <a:rPr lang="en-US" dirty="0" err="1" smtClean="0"/>
              <a:t>carotenoids</a:t>
            </a:r>
            <a:r>
              <a:rPr lang="en-US" dirty="0" smtClean="0"/>
              <a:t> produces about 50% proliferation inhibition in human melanoma cells in culture at doses that do not reduce proliferation when used individually.  Doubling only the dose of </a:t>
            </a:r>
            <a:r>
              <a:rPr lang="en-US" dirty="0" err="1" smtClean="0"/>
              <a:t>vit</a:t>
            </a:r>
            <a:r>
              <a:rPr lang="en-US" dirty="0" smtClean="0"/>
              <a:t> C in the mixture causes about 90% proliferation inhibition”</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a:solidFill>
            <a:schemeClr val="bg2">
              <a:lumMod val="90000"/>
            </a:schemeClr>
          </a:solidFill>
        </p:spPr>
        <p:txBody>
          <a:bodyPr rtlCol="0">
            <a:normAutofit fontScale="90000"/>
          </a:bodyPr>
          <a:lstStyle/>
          <a:p>
            <a:pPr fontAlgn="auto">
              <a:spcAft>
                <a:spcPts val="0"/>
              </a:spcAft>
              <a:defRPr/>
            </a:pPr>
            <a:r>
              <a:rPr lang="en-US" dirty="0" smtClean="0"/>
              <a:t/>
            </a:r>
            <a:br>
              <a:rPr lang="en-US" dirty="0" smtClean="0"/>
            </a:br>
            <a:r>
              <a:rPr lang="en-US" dirty="0" smtClean="0"/>
              <a:t>Prasad, 2004 (cont)</a:t>
            </a:r>
            <a:endParaRPr lang="en-US" dirty="0"/>
          </a:p>
        </p:txBody>
      </p:sp>
      <p:sp>
        <p:nvSpPr>
          <p:cNvPr id="3" name="Content Placeholder 2"/>
          <p:cNvSpPr>
            <a:spLocks noGrp="1"/>
          </p:cNvSpPr>
          <p:nvPr>
            <p:ph idx="1"/>
          </p:nvPr>
        </p:nvSpPr>
        <p:spPr>
          <a:solidFill>
            <a:schemeClr val="accent4">
              <a:lumMod val="40000"/>
              <a:lumOff val="60000"/>
            </a:schemeClr>
          </a:solidFill>
        </p:spPr>
        <p:txBody>
          <a:bodyPr rtlCol="0">
            <a:normAutofit/>
          </a:bodyPr>
          <a:lstStyle/>
          <a:p>
            <a:pPr fontAlgn="auto">
              <a:spcAft>
                <a:spcPts val="0"/>
              </a:spcAft>
              <a:buFont typeface="Arial" pitchFamily="34" charset="0"/>
              <a:buNone/>
              <a:defRPr/>
            </a:pPr>
            <a:r>
              <a:rPr lang="en-US" dirty="0" smtClean="0"/>
              <a:t>“</a:t>
            </a:r>
            <a:r>
              <a:rPr lang="en-US" dirty="0" err="1" smtClean="0"/>
              <a:t>Vit</a:t>
            </a:r>
            <a:r>
              <a:rPr lang="en-US" dirty="0" smtClean="0"/>
              <a:t> A and beta carotene at high doses administered daily before radiation and during the entire observation period produces more than 90% cure rate in mice with transplanted breast </a:t>
            </a:r>
            <a:r>
              <a:rPr lang="en-US" dirty="0" err="1" smtClean="0"/>
              <a:t>adenocarcinoma</a:t>
            </a:r>
            <a:r>
              <a:rPr lang="en-US" dirty="0" smtClean="0"/>
              <a:t>; whereas treatment with radiation alone or antioxidant alone is ineffective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133600"/>
          </a:xfrm>
          <a:solidFill>
            <a:schemeClr val="accent2">
              <a:lumMod val="20000"/>
              <a:lumOff val="80000"/>
            </a:schemeClr>
          </a:solidFill>
        </p:spPr>
        <p:txBody>
          <a:bodyPr rtlCol="0">
            <a:normAutofit fontScale="90000"/>
          </a:bodyPr>
          <a:lstStyle/>
          <a:p>
            <a:pPr fontAlgn="auto">
              <a:spcAft>
                <a:spcPts val="0"/>
              </a:spcAft>
              <a:defRPr/>
            </a:pPr>
            <a:r>
              <a:rPr lang="en-US" dirty="0" smtClean="0"/>
              <a:t>Antioxidants and other nutrients do not interfere with chemotherapy or radiation therapy and can increase kill and increase survival</a:t>
            </a:r>
            <a:endParaRPr lang="en-US" dirty="0"/>
          </a:p>
        </p:txBody>
      </p:sp>
      <p:sp>
        <p:nvSpPr>
          <p:cNvPr id="3" name="Content Placeholder 2"/>
          <p:cNvSpPr>
            <a:spLocks noGrp="1"/>
          </p:cNvSpPr>
          <p:nvPr>
            <p:ph idx="1"/>
          </p:nvPr>
        </p:nvSpPr>
        <p:spPr>
          <a:xfrm>
            <a:off x="457200" y="1981200"/>
            <a:ext cx="8229600" cy="4144963"/>
          </a:xfrm>
          <a:solidFill>
            <a:schemeClr val="bg2">
              <a:lumMod val="90000"/>
            </a:schemeClr>
          </a:solidFill>
        </p:spPr>
        <p:txBody>
          <a:bodyPr rtlCol="0">
            <a:normAutofit/>
          </a:bodyPr>
          <a:lstStyle/>
          <a:p>
            <a:pPr fontAlgn="auto">
              <a:spcAft>
                <a:spcPts val="0"/>
              </a:spcAft>
              <a:buFont typeface="Arial" pitchFamily="34" charset="0"/>
              <a:buNone/>
              <a:defRPr/>
            </a:pPr>
            <a:r>
              <a:rPr lang="en-US" dirty="0" smtClean="0"/>
              <a:t>Alt </a:t>
            </a:r>
            <a:r>
              <a:rPr lang="en-US" dirty="0" err="1" smtClean="0"/>
              <a:t>Ther</a:t>
            </a:r>
            <a:r>
              <a:rPr lang="en-US" dirty="0" smtClean="0"/>
              <a:t> Health Med, 2007, Simone C</a:t>
            </a:r>
          </a:p>
          <a:p>
            <a:pPr fontAlgn="auto">
              <a:spcAft>
                <a:spcPts val="0"/>
              </a:spcAft>
              <a:buFont typeface="Arial" pitchFamily="34" charset="0"/>
              <a:buChar char="•"/>
              <a:defRPr/>
            </a:pPr>
            <a:r>
              <a:rPr lang="en-US" dirty="0" smtClean="0"/>
              <a:t>280 peer reviewed studies</a:t>
            </a:r>
          </a:p>
          <a:p>
            <a:pPr fontAlgn="auto">
              <a:spcAft>
                <a:spcPts val="0"/>
              </a:spcAft>
              <a:buFont typeface="Arial" pitchFamily="34" charset="0"/>
              <a:buChar char="•"/>
              <a:defRPr/>
            </a:pPr>
            <a:r>
              <a:rPr lang="en-US" dirty="0" smtClean="0"/>
              <a:t>50 human clinical trials (various nutrients in combination with standard treatments)</a:t>
            </a:r>
          </a:p>
          <a:p>
            <a:pPr fontAlgn="auto">
              <a:spcAft>
                <a:spcPts val="0"/>
              </a:spcAft>
              <a:buFont typeface="Arial" pitchFamily="34" charset="0"/>
              <a:buNone/>
              <a:defRPr/>
            </a:pPr>
            <a:r>
              <a:rPr lang="en-US" dirty="0" smtClean="0"/>
              <a:t>“Furthermore, they enhance the killing of therapeutic modalities for cancer, decrease their side effects and protect normal tissue”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133600"/>
          </a:xfrm>
          <a:solidFill>
            <a:schemeClr val="accent1">
              <a:lumMod val="20000"/>
              <a:lumOff val="80000"/>
            </a:schemeClr>
          </a:solidFill>
        </p:spPr>
        <p:txBody>
          <a:bodyPr rtlCol="0">
            <a:normAutofit fontScale="90000"/>
          </a:bodyPr>
          <a:lstStyle/>
          <a:p>
            <a:pPr fontAlgn="auto">
              <a:spcAft>
                <a:spcPts val="0"/>
              </a:spcAft>
              <a:defRPr/>
            </a:pPr>
            <a:r>
              <a:rPr lang="en-US" dirty="0" smtClean="0"/>
              <a:t>Impact of antioxidant supplementation on chemotherapeutic efficacy: A systematic review of the evidence from </a:t>
            </a:r>
            <a:r>
              <a:rPr lang="en-US" dirty="0" err="1" smtClean="0"/>
              <a:t>randomised</a:t>
            </a:r>
            <a:r>
              <a:rPr lang="en-US" dirty="0" smtClean="0"/>
              <a:t> controlled trials</a:t>
            </a:r>
            <a:endParaRPr lang="en-US" dirty="0"/>
          </a:p>
        </p:txBody>
      </p:sp>
      <p:sp>
        <p:nvSpPr>
          <p:cNvPr id="3" name="Content Placeholder 2"/>
          <p:cNvSpPr>
            <a:spLocks noGrp="1"/>
          </p:cNvSpPr>
          <p:nvPr>
            <p:ph idx="1"/>
          </p:nvPr>
        </p:nvSpPr>
        <p:spPr>
          <a:xfrm>
            <a:off x="457200" y="1828800"/>
            <a:ext cx="8229600" cy="4297363"/>
          </a:xfrm>
          <a:solidFill>
            <a:schemeClr val="accent3">
              <a:lumMod val="60000"/>
              <a:lumOff val="40000"/>
            </a:schemeClr>
          </a:solidFill>
        </p:spPr>
        <p:txBody>
          <a:bodyPr rtlCol="0">
            <a:normAutofit fontScale="92500" lnSpcReduction="10000"/>
          </a:bodyPr>
          <a:lstStyle/>
          <a:p>
            <a:pPr fontAlgn="auto">
              <a:spcAft>
                <a:spcPts val="0"/>
              </a:spcAft>
              <a:buFont typeface="Arial" pitchFamily="34" charset="0"/>
              <a:buNone/>
              <a:defRPr/>
            </a:pPr>
            <a:r>
              <a:rPr lang="en-US" dirty="0" smtClean="0"/>
              <a:t>Cancer Treat Rev, 2007, Block K</a:t>
            </a:r>
          </a:p>
          <a:p>
            <a:pPr fontAlgn="auto">
              <a:spcAft>
                <a:spcPts val="0"/>
              </a:spcAft>
              <a:buFont typeface="Arial" pitchFamily="34" charset="0"/>
              <a:buChar char="•"/>
              <a:defRPr/>
            </a:pPr>
            <a:r>
              <a:rPr lang="en-US" dirty="0" smtClean="0"/>
              <a:t>Reviewed 845 peer-reviewed articles</a:t>
            </a:r>
          </a:p>
          <a:p>
            <a:pPr fontAlgn="auto">
              <a:spcAft>
                <a:spcPts val="0"/>
              </a:spcAft>
              <a:buFont typeface="Arial" pitchFamily="34" charset="0"/>
              <a:buChar char="•"/>
              <a:defRPr/>
            </a:pPr>
            <a:r>
              <a:rPr lang="en-US" dirty="0" smtClean="0"/>
              <a:t>19 clinical trials meeting strict criteria</a:t>
            </a:r>
          </a:p>
          <a:p>
            <a:pPr fontAlgn="auto">
              <a:spcAft>
                <a:spcPts val="0"/>
              </a:spcAft>
              <a:buFont typeface="Arial" pitchFamily="34" charset="0"/>
              <a:buChar char="•"/>
              <a:defRPr/>
            </a:pPr>
            <a:r>
              <a:rPr lang="en-US" dirty="0" smtClean="0"/>
              <a:t>Conclusion: None of the trials reported evidence of significant decreases in efficacy from antioxidant supplementation during chemotherapy.  Many studies showed increased survival times, increased tumor responses or both as well as fewer toxicities than controls.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57200"/>
          </a:xfrm>
          <a:solidFill>
            <a:schemeClr val="tx2">
              <a:lumMod val="20000"/>
              <a:lumOff val="80000"/>
            </a:schemeClr>
          </a:solidFill>
        </p:spPr>
        <p:txBody>
          <a:bodyPr rtlCol="0">
            <a:normAutofit fontScale="90000"/>
          </a:bodyPr>
          <a:lstStyle/>
          <a:p>
            <a:pPr fontAlgn="auto">
              <a:spcAft>
                <a:spcPts val="0"/>
              </a:spcAft>
              <a:defRPr/>
            </a:pPr>
            <a:r>
              <a:rPr lang="en-US" dirty="0" smtClean="0"/>
              <a:t>Breast Cancer Incidence in U.S.</a:t>
            </a:r>
            <a:br>
              <a:rPr lang="en-US" dirty="0" smtClean="0"/>
            </a:br>
            <a:r>
              <a:rPr lang="en-US" dirty="0" smtClean="0"/>
              <a:t>Surveillance Epidemiology and End Results  SEER 2006</a:t>
            </a:r>
            <a:br>
              <a:rPr lang="en-US" dirty="0" smtClean="0"/>
            </a:br>
            <a:endParaRPr lang="en-US" dirty="0"/>
          </a:p>
        </p:txBody>
      </p:sp>
      <p:sp>
        <p:nvSpPr>
          <p:cNvPr id="3" name="Content Placeholder 2"/>
          <p:cNvSpPr>
            <a:spLocks noGrp="1"/>
          </p:cNvSpPr>
          <p:nvPr>
            <p:ph idx="1"/>
          </p:nvPr>
        </p:nvSpPr>
        <p:spPr>
          <a:xfrm>
            <a:off x="457200" y="1752600"/>
            <a:ext cx="8229600" cy="4373563"/>
          </a:xfrm>
          <a:solidFill>
            <a:schemeClr val="accent1">
              <a:lumMod val="60000"/>
              <a:lumOff val="40000"/>
            </a:schemeClr>
          </a:solidFill>
        </p:spPr>
        <p:txBody>
          <a:bodyPr rtlCol="0">
            <a:normAutofit/>
          </a:bodyPr>
          <a:lstStyle/>
          <a:p>
            <a:pPr fontAlgn="auto">
              <a:spcAft>
                <a:spcPts val="0"/>
              </a:spcAft>
              <a:buFont typeface="Arial" pitchFamily="34" charset="0"/>
              <a:buChar char="•"/>
              <a:defRPr/>
            </a:pPr>
            <a:r>
              <a:rPr lang="en-US" dirty="0" smtClean="0"/>
              <a:t>1940—50/100,000 </a:t>
            </a:r>
          </a:p>
          <a:p>
            <a:pPr fontAlgn="auto">
              <a:spcAft>
                <a:spcPts val="0"/>
              </a:spcAft>
              <a:buFont typeface="Arial" pitchFamily="34" charset="0"/>
              <a:buChar char="•"/>
              <a:defRPr/>
            </a:pPr>
            <a:r>
              <a:rPr lang="en-US" dirty="0" smtClean="0"/>
              <a:t>2000—140/100,000</a:t>
            </a:r>
          </a:p>
          <a:p>
            <a:pPr fontAlgn="auto">
              <a:spcAft>
                <a:spcPts val="0"/>
              </a:spcAft>
              <a:buFont typeface="Arial" pitchFamily="34" charset="0"/>
              <a:buNone/>
              <a:defRPr/>
            </a:pPr>
            <a:r>
              <a:rPr lang="en-US" dirty="0" smtClean="0"/>
              <a:t>----------------------------------------------------------------</a:t>
            </a:r>
          </a:p>
          <a:p>
            <a:pPr fontAlgn="auto">
              <a:spcAft>
                <a:spcPts val="0"/>
              </a:spcAft>
              <a:buFont typeface="Arial" pitchFamily="34" charset="0"/>
              <a:buNone/>
              <a:defRPr/>
            </a:pPr>
            <a:r>
              <a:rPr lang="en-US" dirty="0" smtClean="0"/>
              <a:t>Between 1975 and 1994:</a:t>
            </a:r>
          </a:p>
          <a:p>
            <a:pPr fontAlgn="auto">
              <a:spcAft>
                <a:spcPts val="0"/>
              </a:spcAft>
              <a:buFont typeface="Arial" pitchFamily="34" charset="0"/>
              <a:buNone/>
              <a:defRPr/>
            </a:pPr>
            <a:r>
              <a:rPr lang="en-US" dirty="0" smtClean="0"/>
              <a:t>Cancer in women increased by 1.6% per year</a:t>
            </a:r>
          </a:p>
          <a:p>
            <a:pPr fontAlgn="auto">
              <a:spcAft>
                <a:spcPts val="0"/>
              </a:spcAft>
              <a:buFont typeface="Arial" pitchFamily="34" charset="0"/>
              <a:buNone/>
              <a:defRPr/>
            </a:pPr>
            <a:r>
              <a:rPr lang="en-US" dirty="0" smtClean="0"/>
              <a:t>Cancer in men increased by 1.5% per year</a:t>
            </a:r>
          </a:p>
          <a:p>
            <a:pPr fontAlgn="auto">
              <a:spcAft>
                <a:spcPts val="0"/>
              </a:spcAft>
              <a:buFont typeface="Arial" pitchFamily="34" charset="0"/>
              <a:buNone/>
              <a:defRPr/>
            </a:pPr>
            <a:r>
              <a:rPr lang="en-US" dirty="0" smtClean="0"/>
              <a:t>(Annual Review of Public Health 1999)</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solidFill>
            <a:schemeClr val="tx2">
              <a:lumMod val="40000"/>
              <a:lumOff val="60000"/>
            </a:schemeClr>
          </a:solidFill>
        </p:spPr>
        <p:txBody>
          <a:bodyPr rtlCol="0">
            <a:normAutofit fontScale="90000"/>
          </a:bodyPr>
          <a:lstStyle/>
          <a:p>
            <a:pPr fontAlgn="auto">
              <a:spcAft>
                <a:spcPts val="0"/>
              </a:spcAft>
              <a:defRPr/>
            </a:pPr>
            <a:r>
              <a:rPr lang="en-US" dirty="0" err="1" smtClean="0"/>
              <a:t>Neuroprotective</a:t>
            </a:r>
            <a:r>
              <a:rPr lang="en-US" dirty="0" smtClean="0"/>
              <a:t> effect of glutathione on </a:t>
            </a:r>
            <a:r>
              <a:rPr lang="en-US" dirty="0" err="1" smtClean="0"/>
              <a:t>oxaplatin</a:t>
            </a:r>
            <a:r>
              <a:rPr lang="en-US" dirty="0" smtClean="0"/>
              <a:t>-based chemotherapy in advanced colorectal cancer</a:t>
            </a:r>
            <a:endParaRPr lang="en-US" dirty="0"/>
          </a:p>
        </p:txBody>
      </p:sp>
      <p:sp>
        <p:nvSpPr>
          <p:cNvPr id="3" name="Content Placeholder 2"/>
          <p:cNvSpPr>
            <a:spLocks noGrp="1"/>
          </p:cNvSpPr>
          <p:nvPr>
            <p:ph idx="1"/>
          </p:nvPr>
        </p:nvSpPr>
        <p:spPr>
          <a:solidFill>
            <a:schemeClr val="accent6">
              <a:lumMod val="40000"/>
              <a:lumOff val="60000"/>
            </a:schemeClr>
          </a:solidFill>
        </p:spPr>
        <p:txBody>
          <a:bodyPr rtlCol="0">
            <a:normAutofit/>
          </a:bodyPr>
          <a:lstStyle/>
          <a:p>
            <a:pPr fontAlgn="auto">
              <a:spcAft>
                <a:spcPts val="0"/>
              </a:spcAft>
              <a:buFont typeface="Arial" pitchFamily="34" charset="0"/>
              <a:buNone/>
              <a:defRPr/>
            </a:pPr>
            <a:r>
              <a:rPr lang="en-US" dirty="0" smtClean="0"/>
              <a:t>J </a:t>
            </a:r>
            <a:r>
              <a:rPr lang="en-US" dirty="0" err="1" smtClean="0"/>
              <a:t>Clin</a:t>
            </a:r>
            <a:r>
              <a:rPr lang="en-US" dirty="0" smtClean="0"/>
              <a:t> </a:t>
            </a:r>
            <a:r>
              <a:rPr lang="en-US" dirty="0" err="1" smtClean="0"/>
              <a:t>Oncol</a:t>
            </a:r>
            <a:r>
              <a:rPr lang="en-US" dirty="0" smtClean="0"/>
              <a:t> 2002</a:t>
            </a:r>
          </a:p>
          <a:p>
            <a:pPr fontAlgn="auto">
              <a:spcAft>
                <a:spcPts val="0"/>
              </a:spcAft>
              <a:buFont typeface="Arial" pitchFamily="34" charset="0"/>
              <a:buChar char="•"/>
              <a:defRPr/>
            </a:pPr>
            <a:r>
              <a:rPr lang="en-US" dirty="0" smtClean="0"/>
              <a:t>52 patients with advanced colorectal cancer randomized to receive </a:t>
            </a:r>
            <a:r>
              <a:rPr lang="en-US" dirty="0" err="1" smtClean="0"/>
              <a:t>oxaplatin</a:t>
            </a:r>
            <a:r>
              <a:rPr lang="en-US" dirty="0" smtClean="0"/>
              <a:t> with IV glutathione or saline pretreatment</a:t>
            </a:r>
          </a:p>
          <a:p>
            <a:pPr fontAlgn="auto">
              <a:spcAft>
                <a:spcPts val="0"/>
              </a:spcAft>
              <a:buFont typeface="Arial" pitchFamily="34" charset="0"/>
              <a:buChar char="•"/>
              <a:defRPr/>
            </a:pPr>
            <a:r>
              <a:rPr lang="en-US" dirty="0" smtClean="0"/>
              <a:t>Results: neuropathy occurred in 42% of control group  and 27% of glutathione group</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a:solidFill>
            <a:schemeClr val="tx2">
              <a:lumMod val="20000"/>
              <a:lumOff val="80000"/>
            </a:schemeClr>
          </a:solidFill>
        </p:spPr>
        <p:txBody>
          <a:bodyPr rtlCol="0">
            <a:normAutofit fontScale="90000"/>
          </a:bodyPr>
          <a:lstStyle/>
          <a:p>
            <a:pPr fontAlgn="auto">
              <a:spcAft>
                <a:spcPts val="0"/>
              </a:spcAft>
              <a:defRPr/>
            </a:pPr>
            <a:r>
              <a:rPr lang="en-US" dirty="0" err="1" smtClean="0"/>
              <a:t>Neuroprotective</a:t>
            </a:r>
            <a:r>
              <a:rPr lang="en-US" dirty="0" smtClean="0"/>
              <a:t> effect of </a:t>
            </a:r>
            <a:r>
              <a:rPr lang="en-US" dirty="0" err="1" smtClean="0"/>
              <a:t>vit</a:t>
            </a:r>
            <a:r>
              <a:rPr lang="en-US" dirty="0" smtClean="0"/>
              <a:t> E supplementation in patients treated with </a:t>
            </a:r>
            <a:r>
              <a:rPr lang="en-US" dirty="0" err="1" smtClean="0"/>
              <a:t>cisplatin</a:t>
            </a:r>
            <a:r>
              <a:rPr lang="en-US" dirty="0" smtClean="0"/>
              <a:t> chemotherapy</a:t>
            </a:r>
            <a:endParaRPr lang="en-US" dirty="0"/>
          </a:p>
        </p:txBody>
      </p:sp>
      <p:sp>
        <p:nvSpPr>
          <p:cNvPr id="3" name="Content Placeholder 2"/>
          <p:cNvSpPr>
            <a:spLocks noGrp="1"/>
          </p:cNvSpPr>
          <p:nvPr>
            <p:ph idx="1"/>
          </p:nvPr>
        </p:nvSpPr>
        <p:spPr>
          <a:solidFill>
            <a:schemeClr val="accent6">
              <a:lumMod val="40000"/>
              <a:lumOff val="60000"/>
            </a:schemeClr>
          </a:solidFill>
        </p:spPr>
        <p:txBody>
          <a:bodyPr rtlCol="0">
            <a:normAutofit/>
          </a:bodyPr>
          <a:lstStyle/>
          <a:p>
            <a:pPr fontAlgn="auto">
              <a:spcAft>
                <a:spcPts val="0"/>
              </a:spcAft>
              <a:buFont typeface="Arial" pitchFamily="34" charset="0"/>
              <a:buNone/>
              <a:defRPr/>
            </a:pPr>
            <a:r>
              <a:rPr lang="en-US" dirty="0" smtClean="0"/>
              <a:t>J </a:t>
            </a:r>
            <a:r>
              <a:rPr lang="en-US" dirty="0" err="1" smtClean="0"/>
              <a:t>Clin</a:t>
            </a:r>
            <a:r>
              <a:rPr lang="en-US" dirty="0" smtClean="0"/>
              <a:t> </a:t>
            </a:r>
            <a:r>
              <a:rPr lang="en-US" dirty="0" err="1" smtClean="0"/>
              <a:t>Oncol</a:t>
            </a:r>
            <a:endParaRPr lang="en-US" dirty="0" smtClean="0"/>
          </a:p>
          <a:p>
            <a:pPr fontAlgn="auto">
              <a:spcAft>
                <a:spcPts val="0"/>
              </a:spcAft>
              <a:buFont typeface="Arial" pitchFamily="34" charset="0"/>
              <a:buChar char="•"/>
              <a:defRPr/>
            </a:pPr>
            <a:r>
              <a:rPr lang="en-US" dirty="0" smtClean="0"/>
              <a:t>27 patients with various cancers treated with </a:t>
            </a:r>
            <a:r>
              <a:rPr lang="en-US" dirty="0" err="1" smtClean="0"/>
              <a:t>cisplatin</a:t>
            </a:r>
            <a:r>
              <a:rPr lang="en-US" dirty="0" smtClean="0"/>
              <a:t> alone or with added </a:t>
            </a:r>
            <a:r>
              <a:rPr lang="en-US" dirty="0" err="1" smtClean="0"/>
              <a:t>vit</a:t>
            </a:r>
            <a:r>
              <a:rPr lang="en-US" dirty="0" smtClean="0"/>
              <a:t> E 300 </a:t>
            </a:r>
            <a:r>
              <a:rPr lang="en-US" dirty="0" err="1" smtClean="0"/>
              <a:t>iu</a:t>
            </a:r>
            <a:endParaRPr lang="en-US" dirty="0" smtClean="0"/>
          </a:p>
          <a:p>
            <a:pPr fontAlgn="auto">
              <a:spcAft>
                <a:spcPts val="0"/>
              </a:spcAft>
              <a:buFont typeface="Arial" pitchFamily="34" charset="0"/>
              <a:buChar char="•"/>
              <a:defRPr/>
            </a:pPr>
            <a:r>
              <a:rPr lang="en-US" dirty="0" smtClean="0"/>
              <a:t>Results: more than 85% of </a:t>
            </a:r>
            <a:r>
              <a:rPr lang="en-US" dirty="0" err="1" smtClean="0"/>
              <a:t>cisplatin</a:t>
            </a:r>
            <a:r>
              <a:rPr lang="en-US" dirty="0" smtClean="0"/>
              <a:t> group developed neuropathy,  31% of </a:t>
            </a:r>
            <a:r>
              <a:rPr lang="en-US" dirty="0" err="1" smtClean="0"/>
              <a:t>vit</a:t>
            </a:r>
            <a:r>
              <a:rPr lang="en-US" dirty="0" smtClean="0"/>
              <a:t> E group developed nerve damage.  Severity of damage was also lower in </a:t>
            </a:r>
            <a:r>
              <a:rPr lang="en-US" dirty="0" err="1" smtClean="0"/>
              <a:t>vit</a:t>
            </a:r>
            <a:r>
              <a:rPr lang="en-US" dirty="0" smtClean="0"/>
              <a:t> E group.</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rtlCol="0">
            <a:normAutofit fontScale="90000"/>
          </a:bodyPr>
          <a:lstStyle/>
          <a:p>
            <a:pPr fontAlgn="auto">
              <a:spcAft>
                <a:spcPts val="0"/>
              </a:spcAft>
              <a:defRPr/>
            </a:pPr>
            <a:r>
              <a:rPr lang="en-US" dirty="0" smtClean="0"/>
              <a:t>Antioxidants and chemotherapy toxicity</a:t>
            </a:r>
            <a:endParaRPr lang="en-US" dirty="0"/>
          </a:p>
        </p:txBody>
      </p:sp>
      <p:sp>
        <p:nvSpPr>
          <p:cNvPr id="3" name="Content Placeholder 2"/>
          <p:cNvSpPr>
            <a:spLocks noGrp="1"/>
          </p:cNvSpPr>
          <p:nvPr>
            <p:ph idx="1"/>
          </p:nvPr>
        </p:nvSpPr>
        <p:spPr>
          <a:solidFill>
            <a:schemeClr val="accent2">
              <a:lumMod val="40000"/>
              <a:lumOff val="60000"/>
            </a:schemeClr>
          </a:solidFill>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smtClean="0"/>
              <a:t>A number of other clinical trials with various antioxidants showing decreases in </a:t>
            </a:r>
            <a:r>
              <a:rPr lang="en-US" dirty="0" err="1" smtClean="0"/>
              <a:t>neurotoxity</a:t>
            </a:r>
            <a:r>
              <a:rPr lang="en-US" dirty="0" smtClean="0"/>
              <a:t>, </a:t>
            </a:r>
            <a:r>
              <a:rPr lang="en-US" dirty="0" err="1" smtClean="0"/>
              <a:t>cardiotoxicity</a:t>
            </a:r>
            <a:r>
              <a:rPr lang="en-US" dirty="0" smtClean="0"/>
              <a:t>, lung damage, </a:t>
            </a:r>
            <a:r>
              <a:rPr lang="en-US" dirty="0" err="1" smtClean="0"/>
              <a:t>mucositis</a:t>
            </a:r>
            <a:r>
              <a:rPr lang="en-US" dirty="0" smtClean="0"/>
              <a:t>, bone marrow toxicity</a:t>
            </a:r>
          </a:p>
          <a:p>
            <a:pPr fontAlgn="auto">
              <a:spcAft>
                <a:spcPts val="0"/>
              </a:spcAft>
              <a:buFont typeface="Arial" pitchFamily="34" charset="0"/>
              <a:buChar char="•"/>
              <a:defRPr/>
            </a:pPr>
            <a:r>
              <a:rPr lang="en-US" dirty="0" smtClean="0"/>
              <a:t>No trials reporting decreased efficacy of chemotherapy</a:t>
            </a:r>
          </a:p>
          <a:p>
            <a:pPr fontAlgn="auto">
              <a:spcAft>
                <a:spcPts val="0"/>
              </a:spcAft>
              <a:buFont typeface="Arial" pitchFamily="34" charset="0"/>
              <a:buChar char="•"/>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a:solidFill>
            <a:schemeClr val="accent2">
              <a:lumMod val="40000"/>
              <a:lumOff val="60000"/>
            </a:schemeClr>
          </a:solidFill>
        </p:spPr>
        <p:txBody>
          <a:bodyPr/>
          <a:lstStyle/>
          <a:p>
            <a:r>
              <a:rPr lang="en-US" dirty="0" smtClean="0"/>
              <a:t>The use of antioxidants with first-line chemotherapy in two cases of ovarian cancer</a:t>
            </a:r>
            <a:endParaRPr lang="en-US" dirty="0"/>
          </a:p>
        </p:txBody>
      </p:sp>
      <p:sp>
        <p:nvSpPr>
          <p:cNvPr id="3" name="Content Placeholder 2"/>
          <p:cNvSpPr>
            <a:spLocks noGrp="1"/>
          </p:cNvSpPr>
          <p:nvPr>
            <p:ph idx="1"/>
          </p:nvPr>
        </p:nvSpPr>
        <p:spPr>
          <a:xfrm>
            <a:off x="457200" y="1676400"/>
            <a:ext cx="8229600" cy="4449763"/>
          </a:xfrm>
          <a:solidFill>
            <a:schemeClr val="bg2">
              <a:lumMod val="75000"/>
            </a:schemeClr>
          </a:solidFill>
        </p:spPr>
        <p:txBody>
          <a:bodyPr/>
          <a:lstStyle/>
          <a:p>
            <a:pPr>
              <a:buNone/>
            </a:pPr>
            <a:r>
              <a:rPr lang="en-US" dirty="0" smtClean="0"/>
              <a:t>J Am </a:t>
            </a:r>
            <a:r>
              <a:rPr lang="en-US" dirty="0" err="1" smtClean="0"/>
              <a:t>Coll</a:t>
            </a:r>
            <a:r>
              <a:rPr lang="en-US" dirty="0" smtClean="0"/>
              <a:t> </a:t>
            </a:r>
            <a:r>
              <a:rPr lang="en-US" dirty="0" err="1" smtClean="0"/>
              <a:t>Nutr</a:t>
            </a:r>
            <a:r>
              <a:rPr lang="en-US" dirty="0" smtClean="0"/>
              <a:t> 2003</a:t>
            </a:r>
          </a:p>
          <a:p>
            <a:r>
              <a:rPr lang="en-US" dirty="0" smtClean="0"/>
              <a:t>2 cases of advanced ovarian cancer (stage 3)</a:t>
            </a:r>
          </a:p>
          <a:p>
            <a:r>
              <a:rPr lang="en-US" dirty="0" smtClean="0"/>
              <a:t>Had standard chemotherapy</a:t>
            </a:r>
          </a:p>
          <a:p>
            <a:r>
              <a:rPr lang="en-US" dirty="0" smtClean="0"/>
              <a:t>Taking high dose oral antioxidants</a:t>
            </a:r>
          </a:p>
          <a:p>
            <a:r>
              <a:rPr lang="en-US" dirty="0" smtClean="0"/>
              <a:t>Given intravenous vitamin C twice per wk</a:t>
            </a:r>
          </a:p>
          <a:p>
            <a:r>
              <a:rPr lang="en-US" dirty="0" smtClean="0"/>
              <a:t>Both patients showing no evidence of disease over 3 yrs later</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US" dirty="0" smtClean="0"/>
              <a:t>Intravenously administered vitamin C as cancer therapy: three cases</a:t>
            </a:r>
            <a:endParaRPr lang="en-US" dirty="0"/>
          </a:p>
        </p:txBody>
      </p:sp>
      <p:sp>
        <p:nvSpPr>
          <p:cNvPr id="3" name="Content Placeholder 2"/>
          <p:cNvSpPr>
            <a:spLocks noGrp="1"/>
          </p:cNvSpPr>
          <p:nvPr>
            <p:ph idx="1"/>
          </p:nvPr>
        </p:nvSpPr>
        <p:spPr>
          <a:solidFill>
            <a:schemeClr val="accent3">
              <a:lumMod val="60000"/>
              <a:lumOff val="40000"/>
            </a:schemeClr>
          </a:solidFill>
        </p:spPr>
        <p:txBody>
          <a:bodyPr/>
          <a:lstStyle/>
          <a:p>
            <a:pPr>
              <a:buNone/>
            </a:pPr>
            <a:r>
              <a:rPr lang="en-US" dirty="0" smtClean="0"/>
              <a:t>CMAJ 2006</a:t>
            </a:r>
          </a:p>
          <a:p>
            <a:r>
              <a:rPr lang="en-US" dirty="0" smtClean="0"/>
              <a:t>3 cases of confirmed cancer treated with intravenous </a:t>
            </a:r>
            <a:r>
              <a:rPr lang="en-US" dirty="0" err="1" smtClean="0"/>
              <a:t>vit</a:t>
            </a:r>
            <a:r>
              <a:rPr lang="en-US" dirty="0" smtClean="0"/>
              <a:t> C and supplements (declined chemotherapy)</a:t>
            </a:r>
          </a:p>
          <a:p>
            <a:r>
              <a:rPr lang="en-US" dirty="0" smtClean="0"/>
              <a:t>Showed unexpectedly long survival times, with one apparent cure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a:solidFill>
            <a:schemeClr val="accent2">
              <a:lumMod val="20000"/>
              <a:lumOff val="80000"/>
            </a:schemeClr>
          </a:solidFill>
        </p:spPr>
        <p:txBody>
          <a:bodyPr/>
          <a:lstStyle/>
          <a:p>
            <a:r>
              <a:rPr lang="en-US" dirty="0" smtClean="0"/>
              <a:t>Intravenous vitamin C administration improves quality of life in breast cancer patients during chemo/radiotherapy and aftercare</a:t>
            </a:r>
            <a:endParaRPr lang="en-US" dirty="0"/>
          </a:p>
        </p:txBody>
      </p:sp>
      <p:sp>
        <p:nvSpPr>
          <p:cNvPr id="3" name="Content Placeholder 2"/>
          <p:cNvSpPr>
            <a:spLocks noGrp="1"/>
          </p:cNvSpPr>
          <p:nvPr>
            <p:ph idx="1"/>
          </p:nvPr>
        </p:nvSpPr>
        <p:spPr>
          <a:xfrm>
            <a:off x="457200" y="2743200"/>
            <a:ext cx="8229600" cy="4343400"/>
          </a:xfrm>
          <a:solidFill>
            <a:schemeClr val="bg2">
              <a:lumMod val="90000"/>
            </a:schemeClr>
          </a:solidFill>
        </p:spPr>
        <p:txBody>
          <a:bodyPr/>
          <a:lstStyle/>
          <a:p>
            <a:pPr>
              <a:buNone/>
            </a:pPr>
            <a:r>
              <a:rPr lang="en-US" dirty="0" smtClean="0"/>
              <a:t>In Vivo 2011</a:t>
            </a:r>
          </a:p>
          <a:p>
            <a:r>
              <a:rPr lang="en-US" dirty="0" smtClean="0"/>
              <a:t>125 breast cancer patients.  All received standard care.</a:t>
            </a:r>
          </a:p>
          <a:p>
            <a:r>
              <a:rPr lang="en-US" dirty="0" smtClean="0"/>
              <a:t>53 received additional IVC for at least 4 wks</a:t>
            </a:r>
          </a:p>
          <a:p>
            <a:r>
              <a:rPr lang="en-US" dirty="0" smtClean="0"/>
              <a:t>Results: IVC administration resulted in a </a:t>
            </a:r>
            <a:r>
              <a:rPr lang="en-US" dirty="0" err="1" smtClean="0"/>
              <a:t>signif</a:t>
            </a:r>
            <a:r>
              <a:rPr lang="en-US" dirty="0" smtClean="0"/>
              <a:t> reduction in symptoms of nausea, loss of appetite, fatigue, depression, sleep disorders, dizziness, hemorrhagic diathesis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1828800"/>
          </a:xfrm>
          <a:solidFill>
            <a:schemeClr val="bg2"/>
          </a:solidFill>
        </p:spPr>
        <p:txBody>
          <a:bodyPr/>
          <a:lstStyle/>
          <a:p>
            <a:r>
              <a:rPr lang="en-US" dirty="0" smtClean="0"/>
              <a:t>Vitamin C antagonizes the </a:t>
            </a:r>
            <a:r>
              <a:rPr lang="en-US" dirty="0" err="1" smtClean="0"/>
              <a:t>cytotoxic</a:t>
            </a:r>
            <a:r>
              <a:rPr lang="en-US" dirty="0" smtClean="0"/>
              <a:t> effects of </a:t>
            </a:r>
            <a:r>
              <a:rPr lang="en-US" dirty="0" err="1" smtClean="0"/>
              <a:t>antineoplastic</a:t>
            </a:r>
            <a:r>
              <a:rPr lang="en-US" dirty="0" smtClean="0"/>
              <a:t> drugs</a:t>
            </a:r>
            <a:endParaRPr lang="en-US" dirty="0"/>
          </a:p>
        </p:txBody>
      </p:sp>
      <p:sp>
        <p:nvSpPr>
          <p:cNvPr id="3" name="Content Placeholder 2"/>
          <p:cNvSpPr>
            <a:spLocks noGrp="1"/>
          </p:cNvSpPr>
          <p:nvPr>
            <p:ph idx="1"/>
          </p:nvPr>
        </p:nvSpPr>
        <p:spPr>
          <a:xfrm>
            <a:off x="457200" y="1905000"/>
            <a:ext cx="8229600" cy="4221163"/>
          </a:xfrm>
          <a:solidFill>
            <a:schemeClr val="accent2">
              <a:lumMod val="40000"/>
              <a:lumOff val="60000"/>
            </a:schemeClr>
          </a:solidFill>
        </p:spPr>
        <p:txBody>
          <a:bodyPr/>
          <a:lstStyle/>
          <a:p>
            <a:pPr>
              <a:buNone/>
            </a:pPr>
            <a:r>
              <a:rPr lang="en-US" dirty="0" smtClean="0"/>
              <a:t>Cancer Res 2008</a:t>
            </a:r>
          </a:p>
          <a:p>
            <a:r>
              <a:rPr lang="en-US" dirty="0" smtClean="0"/>
              <a:t>Effect of pre-treatment with </a:t>
            </a:r>
            <a:r>
              <a:rPr lang="en-US" dirty="0" err="1" smtClean="0"/>
              <a:t>dehydroascorbic</a:t>
            </a:r>
            <a:r>
              <a:rPr lang="en-US" dirty="0" smtClean="0"/>
              <a:t> acid (oxidized </a:t>
            </a:r>
            <a:r>
              <a:rPr lang="en-US" dirty="0" err="1" smtClean="0"/>
              <a:t>ascorbate</a:t>
            </a:r>
            <a:r>
              <a:rPr lang="en-US" dirty="0" smtClean="0"/>
              <a:t>) on the </a:t>
            </a:r>
            <a:r>
              <a:rPr lang="en-US" dirty="0" err="1" smtClean="0"/>
              <a:t>cytotoxicity</a:t>
            </a:r>
            <a:r>
              <a:rPr lang="en-US" dirty="0" smtClean="0"/>
              <a:t> of doxorubicin, </a:t>
            </a:r>
            <a:r>
              <a:rPr lang="en-US" dirty="0" err="1" smtClean="0"/>
              <a:t>cisplatin</a:t>
            </a:r>
            <a:r>
              <a:rPr lang="en-US" dirty="0" smtClean="0"/>
              <a:t>, </a:t>
            </a:r>
            <a:r>
              <a:rPr lang="en-US" dirty="0" err="1" smtClean="0"/>
              <a:t>vincristine</a:t>
            </a:r>
            <a:r>
              <a:rPr lang="en-US" dirty="0" smtClean="0"/>
              <a:t>, </a:t>
            </a:r>
            <a:r>
              <a:rPr lang="en-US" dirty="0" err="1" smtClean="0"/>
              <a:t>methotrexate</a:t>
            </a:r>
            <a:r>
              <a:rPr lang="en-US" dirty="0" smtClean="0"/>
              <a:t>, and </a:t>
            </a:r>
            <a:r>
              <a:rPr lang="en-US" dirty="0" err="1" smtClean="0"/>
              <a:t>imatinib</a:t>
            </a:r>
            <a:r>
              <a:rPr lang="en-US" dirty="0" smtClean="0"/>
              <a:t> on a cell line of leukemia and lymphoma</a:t>
            </a:r>
          </a:p>
          <a:p>
            <a:r>
              <a:rPr lang="en-US" dirty="0" smtClean="0"/>
              <a:t>Showed a decrease in </a:t>
            </a:r>
            <a:r>
              <a:rPr lang="en-US" dirty="0" err="1" smtClean="0"/>
              <a:t>cytotoxicity</a:t>
            </a:r>
            <a:r>
              <a:rPr lang="en-US" dirty="0" smtClean="0"/>
              <a:t> of all drugs tested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362200"/>
          </a:xfrm>
          <a:solidFill>
            <a:schemeClr val="accent4">
              <a:lumMod val="20000"/>
              <a:lumOff val="80000"/>
            </a:schemeClr>
          </a:solidFill>
        </p:spPr>
        <p:txBody>
          <a:bodyPr/>
          <a:lstStyle/>
          <a:p>
            <a:r>
              <a:rPr lang="en-US" dirty="0" err="1" smtClean="0"/>
              <a:t>Ascorbate</a:t>
            </a:r>
            <a:r>
              <a:rPr lang="en-US" dirty="0" smtClean="0"/>
              <a:t> exerts anti-proliferative effects through cell cycle inhibition and sensitizes tumor cells towards </a:t>
            </a:r>
            <a:r>
              <a:rPr lang="en-US" dirty="0" err="1" smtClean="0"/>
              <a:t>cytostatic</a:t>
            </a:r>
            <a:r>
              <a:rPr lang="en-US" dirty="0" smtClean="0"/>
              <a:t> drugs</a:t>
            </a:r>
            <a:endParaRPr lang="en-US" dirty="0"/>
          </a:p>
        </p:txBody>
      </p:sp>
      <p:sp>
        <p:nvSpPr>
          <p:cNvPr id="3" name="Content Placeholder 2"/>
          <p:cNvSpPr>
            <a:spLocks noGrp="1"/>
          </p:cNvSpPr>
          <p:nvPr>
            <p:ph idx="1"/>
          </p:nvPr>
        </p:nvSpPr>
        <p:spPr>
          <a:xfrm>
            <a:off x="457200" y="2362200"/>
            <a:ext cx="8229600" cy="5181600"/>
          </a:xfrm>
          <a:solidFill>
            <a:schemeClr val="accent6">
              <a:lumMod val="60000"/>
              <a:lumOff val="40000"/>
            </a:schemeClr>
          </a:solidFill>
        </p:spPr>
        <p:txBody>
          <a:bodyPr/>
          <a:lstStyle/>
          <a:p>
            <a:pPr>
              <a:buNone/>
            </a:pPr>
            <a:r>
              <a:rPr lang="en-US" dirty="0" smtClean="0"/>
              <a:t>Cancer </a:t>
            </a:r>
            <a:r>
              <a:rPr lang="en-US" dirty="0" err="1" smtClean="0"/>
              <a:t>ChemotherPharmacol</a:t>
            </a:r>
            <a:r>
              <a:rPr lang="en-US" dirty="0" smtClean="0"/>
              <a:t> 2011</a:t>
            </a:r>
          </a:p>
          <a:p>
            <a:r>
              <a:rPr lang="en-US" dirty="0" smtClean="0"/>
              <a:t>Investigating the effects of both </a:t>
            </a:r>
            <a:r>
              <a:rPr lang="en-US" dirty="0" err="1" smtClean="0"/>
              <a:t>ascorbate</a:t>
            </a:r>
            <a:r>
              <a:rPr lang="en-US" dirty="0" smtClean="0"/>
              <a:t> and </a:t>
            </a:r>
            <a:r>
              <a:rPr lang="en-US" dirty="0" err="1" smtClean="0"/>
              <a:t>dehydroascorbate</a:t>
            </a:r>
            <a:r>
              <a:rPr lang="en-US" dirty="0" smtClean="0"/>
              <a:t>, with and without various chemotherapeutic drugs, on cancer cell lines.</a:t>
            </a:r>
          </a:p>
          <a:p>
            <a:r>
              <a:rPr lang="en-US" dirty="0" smtClean="0"/>
              <a:t>Conclusions: “higher therapeutic efficacy of </a:t>
            </a:r>
            <a:r>
              <a:rPr lang="en-US" dirty="0" err="1" smtClean="0"/>
              <a:t>ascorbate</a:t>
            </a:r>
            <a:r>
              <a:rPr lang="en-US" dirty="0" smtClean="0"/>
              <a:t> over </a:t>
            </a:r>
            <a:r>
              <a:rPr lang="en-US" dirty="0" err="1" smtClean="0"/>
              <a:t>dihydro-ascorbate</a:t>
            </a:r>
            <a:r>
              <a:rPr lang="en-US" dirty="0" smtClean="0"/>
              <a:t> for various cell lines”</a:t>
            </a:r>
          </a:p>
          <a:p>
            <a:pPr>
              <a:buNone/>
            </a:pPr>
            <a:r>
              <a:rPr lang="en-US" dirty="0" smtClean="0"/>
              <a:t>                            “</a:t>
            </a:r>
            <a:r>
              <a:rPr lang="en-US" dirty="0" err="1" smtClean="0"/>
              <a:t>ascorbate</a:t>
            </a:r>
            <a:r>
              <a:rPr lang="en-US" dirty="0" smtClean="0"/>
              <a:t> shows therapeutic efficacy in tumor cells”</a:t>
            </a:r>
          </a:p>
          <a:p>
            <a:pPr>
              <a:buNone/>
            </a:pPr>
            <a:r>
              <a:rPr lang="en-US" dirty="0" smtClean="0"/>
              <a:t>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en-US" dirty="0" smtClean="0"/>
              <a:t>Cancer</a:t>
            </a:r>
            <a:br>
              <a:rPr lang="en-US" dirty="0" smtClean="0"/>
            </a:br>
            <a:r>
              <a:rPr lang="en-US" dirty="0" err="1" smtClean="0"/>
              <a:t>ChemotherPharmacol</a:t>
            </a:r>
            <a:r>
              <a:rPr lang="en-US" dirty="0" smtClean="0"/>
              <a:t> 2011 (cont)</a:t>
            </a:r>
            <a:endParaRPr lang="en-US" dirty="0"/>
          </a:p>
        </p:txBody>
      </p:sp>
      <p:sp>
        <p:nvSpPr>
          <p:cNvPr id="3" name="Content Placeholder 2"/>
          <p:cNvSpPr>
            <a:spLocks noGrp="1"/>
          </p:cNvSpPr>
          <p:nvPr>
            <p:ph idx="1"/>
          </p:nvPr>
        </p:nvSpPr>
        <p:spPr>
          <a:xfrm>
            <a:off x="457200" y="1447800"/>
            <a:ext cx="8229600" cy="5181600"/>
          </a:xfrm>
          <a:solidFill>
            <a:schemeClr val="accent6">
              <a:lumMod val="60000"/>
              <a:lumOff val="40000"/>
            </a:schemeClr>
          </a:solidFill>
        </p:spPr>
        <p:txBody>
          <a:bodyPr/>
          <a:lstStyle/>
          <a:p>
            <a:pPr>
              <a:buNone/>
            </a:pPr>
            <a:r>
              <a:rPr lang="en-US" dirty="0" smtClean="0"/>
              <a:t>“in addition to the induction of apoptosis, also include an </a:t>
            </a:r>
            <a:r>
              <a:rPr lang="en-US" dirty="0" err="1" smtClean="0"/>
              <a:t>antiproliferative</a:t>
            </a:r>
            <a:r>
              <a:rPr lang="en-US" dirty="0" smtClean="0"/>
              <a:t> effect by inducing cell cycle arrest”</a:t>
            </a:r>
          </a:p>
          <a:p>
            <a:pPr>
              <a:buNone/>
            </a:pPr>
            <a:r>
              <a:rPr lang="en-US" dirty="0" smtClean="0"/>
              <a:t>“</a:t>
            </a:r>
            <a:r>
              <a:rPr lang="en-US" dirty="0" err="1" smtClean="0"/>
              <a:t>Futhermore</a:t>
            </a:r>
            <a:r>
              <a:rPr lang="en-US" dirty="0" smtClean="0"/>
              <a:t>, </a:t>
            </a:r>
            <a:r>
              <a:rPr lang="en-US" dirty="0" err="1" smtClean="0"/>
              <a:t>ascorbate</a:t>
            </a:r>
            <a:r>
              <a:rPr lang="en-US" dirty="0" smtClean="0"/>
              <a:t> treatment specifically enhances the </a:t>
            </a:r>
            <a:r>
              <a:rPr lang="en-US" dirty="0" err="1" smtClean="0"/>
              <a:t>cytostatic</a:t>
            </a:r>
            <a:r>
              <a:rPr lang="en-US" dirty="0" smtClean="0"/>
              <a:t> potency of certain chemotherapeutics (neutral effect on others), which implicates therapeutic benefit during tumor treatment”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1676400"/>
          </a:xfrm>
          <a:solidFill>
            <a:schemeClr val="tx2">
              <a:lumMod val="40000"/>
              <a:lumOff val="60000"/>
            </a:schemeClr>
          </a:solidFill>
        </p:spPr>
        <p:txBody>
          <a:bodyPr/>
          <a:lstStyle/>
          <a:p>
            <a:r>
              <a:rPr lang="en-US" dirty="0" smtClean="0"/>
              <a:t>Vitamin C and survival among women with breast cancer: a meta-analysis</a:t>
            </a:r>
            <a:endParaRPr lang="en-US" dirty="0"/>
          </a:p>
        </p:txBody>
      </p:sp>
      <p:sp>
        <p:nvSpPr>
          <p:cNvPr id="3" name="מציין מיקום תוכן 2"/>
          <p:cNvSpPr>
            <a:spLocks noGrp="1"/>
          </p:cNvSpPr>
          <p:nvPr>
            <p:ph idx="1"/>
          </p:nvPr>
        </p:nvSpPr>
        <p:spPr>
          <a:xfrm>
            <a:off x="457200" y="1752600"/>
            <a:ext cx="8229600" cy="4648200"/>
          </a:xfrm>
          <a:solidFill>
            <a:schemeClr val="accent2">
              <a:lumMod val="40000"/>
              <a:lumOff val="60000"/>
            </a:schemeClr>
          </a:solidFill>
        </p:spPr>
        <p:txBody>
          <a:bodyPr/>
          <a:lstStyle/>
          <a:p>
            <a:pPr marL="0" indent="0">
              <a:buNone/>
            </a:pPr>
            <a:r>
              <a:rPr lang="en-US" dirty="0" err="1" smtClean="0"/>
              <a:t>Eur</a:t>
            </a:r>
            <a:r>
              <a:rPr lang="en-US" dirty="0" smtClean="0"/>
              <a:t> J Cancer 2014</a:t>
            </a:r>
          </a:p>
          <a:p>
            <a:pPr marL="0" indent="0">
              <a:buNone/>
            </a:pPr>
            <a:r>
              <a:rPr lang="en-US" dirty="0" smtClean="0"/>
              <a:t>Meta-analysis of 10 prospective studies using either </a:t>
            </a:r>
            <a:r>
              <a:rPr lang="en-US" dirty="0" err="1" smtClean="0"/>
              <a:t>vit</a:t>
            </a:r>
            <a:r>
              <a:rPr lang="en-US" dirty="0" smtClean="0"/>
              <a:t> c supplement or increased dietary sources, post-diagnosis—included over 17,000 women with breast cancer.</a:t>
            </a:r>
          </a:p>
          <a:p>
            <a:pPr marL="0" indent="0">
              <a:buNone/>
            </a:pPr>
            <a:r>
              <a:rPr lang="en-US" dirty="0" smtClean="0"/>
              <a:t>Results: 19% decreased total deaths with </a:t>
            </a:r>
            <a:r>
              <a:rPr lang="en-US" dirty="0" err="1" smtClean="0"/>
              <a:t>vit</a:t>
            </a:r>
            <a:r>
              <a:rPr lang="en-US" dirty="0" smtClean="0"/>
              <a:t> c supplement</a:t>
            </a:r>
          </a:p>
          <a:p>
            <a:pPr marL="0" indent="0">
              <a:buNone/>
            </a:pPr>
            <a:r>
              <a:rPr lang="en-US" dirty="0"/>
              <a:t> </a:t>
            </a:r>
            <a:r>
              <a:rPr lang="en-US" dirty="0" smtClean="0"/>
              <a:t>               27% decreased deaths with dietary increase of 100 mg </a:t>
            </a:r>
            <a:r>
              <a:rPr lang="en-US" dirty="0" err="1" smtClean="0"/>
              <a:t>vit</a:t>
            </a:r>
            <a:r>
              <a:rPr lang="en-US" dirty="0" smtClean="0"/>
              <a:t> c</a:t>
            </a:r>
            <a:endParaRPr lang="en-US" dirty="0"/>
          </a:p>
        </p:txBody>
      </p:sp>
    </p:spTree>
    <p:extLst>
      <p:ext uri="{BB962C8B-B14F-4D97-AF65-F5344CB8AC3E}">
        <p14:creationId xmlns:p14="http://schemas.microsoft.com/office/powerpoint/2010/main" val="27594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rtlCol="0">
            <a:normAutofit fontScale="90000"/>
          </a:bodyPr>
          <a:lstStyle/>
          <a:p>
            <a:pPr fontAlgn="auto">
              <a:spcAft>
                <a:spcPts val="0"/>
              </a:spcAft>
              <a:defRPr/>
            </a:pPr>
            <a:r>
              <a:rPr lang="en-US" dirty="0" smtClean="0"/>
              <a:t>Cancer Incidence in Five Continents, 1982</a:t>
            </a:r>
            <a:endParaRPr lang="en-US" dirty="0"/>
          </a:p>
        </p:txBody>
      </p:sp>
      <p:sp>
        <p:nvSpPr>
          <p:cNvPr id="3" name="Content Placeholder 2"/>
          <p:cNvSpPr>
            <a:spLocks noGrp="1"/>
          </p:cNvSpPr>
          <p:nvPr>
            <p:ph idx="1"/>
          </p:nvPr>
        </p:nvSpPr>
        <p:spPr>
          <a:solidFill>
            <a:schemeClr val="accent3">
              <a:lumMod val="60000"/>
              <a:lumOff val="40000"/>
            </a:schemeClr>
          </a:solidFill>
        </p:spPr>
        <p:txBody>
          <a:bodyPr rtlCol="0">
            <a:normAutofit/>
          </a:bodyPr>
          <a:lstStyle/>
          <a:p>
            <a:pPr fontAlgn="auto">
              <a:spcAft>
                <a:spcPts val="0"/>
              </a:spcAft>
              <a:buFont typeface="Arial" pitchFamily="34" charset="0"/>
              <a:buChar char="•"/>
              <a:defRPr/>
            </a:pPr>
            <a:r>
              <a:rPr lang="en-US" dirty="0" smtClean="0"/>
              <a:t>Breast cancer among Chinese women living in China (age 45-75 yrs)—40-60/100,000</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Breast cancer among Chinese women living in San Francisco(age 45-75 yrs)—150-160/100,000</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838200"/>
            <a:ext cx="8229600" cy="2362200"/>
          </a:xfrm>
          <a:solidFill>
            <a:schemeClr val="accent2">
              <a:lumMod val="40000"/>
              <a:lumOff val="60000"/>
            </a:schemeClr>
          </a:solidFill>
        </p:spPr>
        <p:txBody>
          <a:bodyPr/>
          <a:lstStyle/>
          <a:p>
            <a:r>
              <a:rPr lang="en-US" dirty="0" smtClean="0"/>
              <a:t>High-Dose Parenteral </a:t>
            </a:r>
            <a:r>
              <a:rPr lang="en-US" dirty="0" err="1" smtClean="0"/>
              <a:t>Ascorbate</a:t>
            </a:r>
            <a:r>
              <a:rPr lang="en-US" dirty="0" smtClean="0"/>
              <a:t> Enhanced </a:t>
            </a:r>
            <a:r>
              <a:rPr lang="en-US" dirty="0" err="1" smtClean="0"/>
              <a:t>Chemosensitivity</a:t>
            </a:r>
            <a:r>
              <a:rPr lang="en-US" dirty="0" smtClean="0"/>
              <a:t> of Ovarian Cancer and Reduced Toxicity of Chemotherapy</a:t>
            </a:r>
            <a:endParaRPr lang="en-US" dirty="0"/>
          </a:p>
        </p:txBody>
      </p:sp>
      <p:sp>
        <p:nvSpPr>
          <p:cNvPr id="3" name="מציין מיקום תוכן 2"/>
          <p:cNvSpPr>
            <a:spLocks noGrp="1"/>
          </p:cNvSpPr>
          <p:nvPr>
            <p:ph idx="1"/>
          </p:nvPr>
        </p:nvSpPr>
        <p:spPr>
          <a:solidFill>
            <a:schemeClr val="accent1">
              <a:lumMod val="40000"/>
              <a:lumOff val="60000"/>
            </a:schemeClr>
          </a:solidFill>
        </p:spPr>
        <p:txBody>
          <a:bodyPr/>
          <a:lstStyle/>
          <a:p>
            <a:pPr marL="0" indent="0">
              <a:buNone/>
            </a:pPr>
            <a:r>
              <a:rPr lang="en-US" dirty="0" err="1" smtClean="0"/>
              <a:t>Sci</a:t>
            </a:r>
            <a:r>
              <a:rPr lang="en-US" dirty="0" smtClean="0"/>
              <a:t> </a:t>
            </a:r>
            <a:r>
              <a:rPr lang="en-US" dirty="0" err="1" smtClean="0"/>
              <a:t>Transl</a:t>
            </a:r>
            <a:r>
              <a:rPr lang="en-US" dirty="0" smtClean="0"/>
              <a:t> Med 2014</a:t>
            </a:r>
          </a:p>
          <a:p>
            <a:pPr marL="0" indent="0">
              <a:buNone/>
            </a:pPr>
            <a:endParaRPr lang="en-US" dirty="0"/>
          </a:p>
          <a:p>
            <a:pPr marL="0" indent="0">
              <a:buNone/>
            </a:pPr>
            <a:r>
              <a:rPr lang="en-US" dirty="0" smtClean="0"/>
              <a:t>“Combination of parenteral </a:t>
            </a:r>
            <a:r>
              <a:rPr lang="en-US" dirty="0" err="1" smtClean="0"/>
              <a:t>ascorbate</a:t>
            </a:r>
            <a:r>
              <a:rPr lang="en-US" dirty="0" smtClean="0"/>
              <a:t> with the conventional chemotherapeutic agents carboplatin and paclitaxel synergistically inhibited ovarian cancer in mouse models and reduced chemotherapy-associated </a:t>
            </a:r>
            <a:r>
              <a:rPr lang="en-US" dirty="0" err="1" smtClean="0"/>
              <a:t>toxocity</a:t>
            </a:r>
            <a:r>
              <a:rPr lang="en-US" dirty="0" smtClean="0"/>
              <a:t> in patients with ovarian cancer”…”no toxicity to liver, kidney or spleen”</a:t>
            </a:r>
          </a:p>
          <a:p>
            <a:endParaRPr lang="en-US" dirty="0"/>
          </a:p>
        </p:txBody>
      </p:sp>
    </p:spTree>
    <p:extLst>
      <p:ext uri="{BB962C8B-B14F-4D97-AF65-F5344CB8AC3E}">
        <p14:creationId xmlns:p14="http://schemas.microsoft.com/office/powerpoint/2010/main" val="41932751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rtlCol="0">
            <a:normAutofit/>
          </a:bodyPr>
          <a:lstStyle/>
          <a:p>
            <a:pPr fontAlgn="auto">
              <a:spcAft>
                <a:spcPts val="0"/>
              </a:spcAft>
              <a:defRPr/>
            </a:pPr>
            <a:r>
              <a:rPr lang="en-US" dirty="0" smtClean="0"/>
              <a:t>“Evidence-based Medicine</a:t>
            </a:r>
            <a:endParaRPr lang="en-US" dirty="0"/>
          </a:p>
        </p:txBody>
      </p:sp>
      <p:sp>
        <p:nvSpPr>
          <p:cNvPr id="3" name="Content Placeholder 2"/>
          <p:cNvSpPr>
            <a:spLocks noGrp="1"/>
          </p:cNvSpPr>
          <p:nvPr>
            <p:ph idx="1"/>
          </p:nvPr>
        </p:nvSpPr>
        <p:spPr>
          <a:solidFill>
            <a:schemeClr val="bg2">
              <a:lumMod val="75000"/>
            </a:schemeClr>
          </a:solidFill>
        </p:spPr>
        <p:txBody>
          <a:bodyPr rtlCol="0">
            <a:normAutofit lnSpcReduction="10000"/>
          </a:bodyPr>
          <a:lstStyle/>
          <a:p>
            <a:pPr fontAlgn="auto">
              <a:spcAft>
                <a:spcPts val="0"/>
              </a:spcAft>
              <a:buFont typeface="Arial" pitchFamily="34" charset="0"/>
              <a:buChar char="•"/>
              <a:defRPr/>
            </a:pPr>
            <a:r>
              <a:rPr lang="en-US" dirty="0" smtClean="0"/>
              <a:t>Story reported in New Zealand in 2010 of farmer with swine flu.  Hospitalized, in coma, considered terminal.  Family insisted on trying IV </a:t>
            </a:r>
            <a:r>
              <a:rPr lang="en-US" dirty="0" err="1" smtClean="0"/>
              <a:t>vit</a:t>
            </a:r>
            <a:r>
              <a:rPr lang="en-US" dirty="0" smtClean="0"/>
              <a:t> C as last hope.   Physicians at hospital refused on the grounds that it was unscientific and irrational (“no evidence”).</a:t>
            </a:r>
          </a:p>
          <a:p>
            <a:pPr fontAlgn="auto">
              <a:spcAft>
                <a:spcPts val="0"/>
              </a:spcAft>
              <a:buFont typeface="Arial" pitchFamily="34" charset="0"/>
              <a:buChar char="•"/>
              <a:defRPr/>
            </a:pPr>
            <a:r>
              <a:rPr lang="en-US" dirty="0" smtClean="0"/>
              <a:t>Family went to court to allow treatment and won.  Patient given </a:t>
            </a:r>
            <a:r>
              <a:rPr lang="en-US" dirty="0" err="1" smtClean="0"/>
              <a:t>vit</a:t>
            </a:r>
            <a:r>
              <a:rPr lang="en-US" dirty="0" smtClean="0"/>
              <a:t> C and made a full recovery.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a:solidFill>
            <a:schemeClr val="bg1">
              <a:lumMod val="85000"/>
            </a:schemeClr>
          </a:solidFill>
        </p:spPr>
        <p:txBody>
          <a:bodyPr rtlCol="0">
            <a:normAutofit fontScale="90000"/>
          </a:bodyPr>
          <a:lstStyle/>
          <a:p>
            <a:pPr fontAlgn="auto">
              <a:spcAft>
                <a:spcPts val="0"/>
              </a:spcAft>
              <a:defRPr/>
            </a:pPr>
            <a:r>
              <a:rPr lang="en-US" dirty="0" smtClean="0"/>
              <a:t>Guidelines for the Provision and Assessment of Nutrition Support Therapy in the Adult Critically Ill Patient</a:t>
            </a:r>
            <a:endParaRPr lang="en-US" dirty="0"/>
          </a:p>
        </p:txBody>
      </p:sp>
      <p:sp>
        <p:nvSpPr>
          <p:cNvPr id="3" name="Content Placeholder 2"/>
          <p:cNvSpPr>
            <a:spLocks noGrp="1"/>
          </p:cNvSpPr>
          <p:nvPr>
            <p:ph idx="1"/>
          </p:nvPr>
        </p:nvSpPr>
        <p:spPr>
          <a:xfrm>
            <a:off x="457200" y="2057400"/>
            <a:ext cx="8229600" cy="4068763"/>
          </a:xfrm>
          <a:solidFill>
            <a:schemeClr val="bg2">
              <a:lumMod val="75000"/>
            </a:schemeClr>
          </a:solidFill>
        </p:spPr>
        <p:txBody>
          <a:bodyPr rtlCol="0">
            <a:normAutofit fontScale="92500" lnSpcReduction="20000"/>
          </a:bodyPr>
          <a:lstStyle/>
          <a:p>
            <a:pPr fontAlgn="auto">
              <a:spcAft>
                <a:spcPts val="0"/>
              </a:spcAft>
              <a:buFont typeface="Arial" pitchFamily="34" charset="0"/>
              <a:buNone/>
              <a:defRPr/>
            </a:pPr>
            <a:r>
              <a:rPr lang="en-US" dirty="0" smtClean="0"/>
              <a:t>Society of Critical Care Medicine (SCCM) and </a:t>
            </a:r>
          </a:p>
          <a:p>
            <a:pPr fontAlgn="auto">
              <a:spcAft>
                <a:spcPts val="0"/>
              </a:spcAft>
              <a:buFont typeface="Arial" pitchFamily="34" charset="0"/>
              <a:buNone/>
              <a:defRPr/>
            </a:pPr>
            <a:r>
              <a:rPr lang="en-US" dirty="0" smtClean="0"/>
              <a:t>American Society for Parental and Enteral Nutrition (ASPEN)</a:t>
            </a:r>
          </a:p>
          <a:p>
            <a:pPr fontAlgn="auto">
              <a:spcAft>
                <a:spcPts val="0"/>
              </a:spcAft>
              <a:buFont typeface="Arial" pitchFamily="34" charset="0"/>
              <a:buChar char="•"/>
              <a:defRPr/>
            </a:pPr>
            <a:r>
              <a:rPr lang="en-US" dirty="0" smtClean="0"/>
              <a:t>2009 recommendation that high-dose intravenous antioxidant therapy for all critically ill patients.</a:t>
            </a:r>
          </a:p>
          <a:p>
            <a:pPr fontAlgn="auto">
              <a:spcAft>
                <a:spcPts val="0"/>
              </a:spcAft>
              <a:buFont typeface="Arial" pitchFamily="34" charset="0"/>
              <a:buChar char="•"/>
              <a:defRPr/>
            </a:pPr>
            <a:r>
              <a:rPr lang="en-US" dirty="0" smtClean="0"/>
              <a:t>Based on systematic review of studies which included use of IV </a:t>
            </a:r>
            <a:r>
              <a:rPr lang="en-US" dirty="0" err="1" smtClean="0"/>
              <a:t>vit</a:t>
            </a:r>
            <a:r>
              <a:rPr lang="en-US" dirty="0" smtClean="0"/>
              <a:t> C 1gm every 8 hrs and other antioxidants showing improved clinical outcomes of critically ill patients.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a:lstStyle/>
          <a:p>
            <a:r>
              <a:rPr lang="en-US" dirty="0" smtClean="0"/>
              <a:t>Vitamin C Deficiency in a University Teaching Hospital</a:t>
            </a:r>
            <a:endParaRPr lang="en-US" dirty="0"/>
          </a:p>
        </p:txBody>
      </p:sp>
      <p:sp>
        <p:nvSpPr>
          <p:cNvPr id="3" name="Content Placeholder 2"/>
          <p:cNvSpPr>
            <a:spLocks noGrp="1"/>
          </p:cNvSpPr>
          <p:nvPr>
            <p:ph idx="1"/>
          </p:nvPr>
        </p:nvSpPr>
        <p:spPr>
          <a:xfrm>
            <a:off x="457200" y="1600200"/>
            <a:ext cx="8229600" cy="5791200"/>
          </a:xfrm>
          <a:solidFill>
            <a:schemeClr val="bg2">
              <a:lumMod val="50000"/>
            </a:schemeClr>
          </a:solidFill>
        </p:spPr>
        <p:txBody>
          <a:bodyPr/>
          <a:lstStyle/>
          <a:p>
            <a:pPr>
              <a:buNone/>
            </a:pPr>
            <a:r>
              <a:rPr lang="en-US" dirty="0" err="1" smtClean="0"/>
              <a:t>JAmCollNutr</a:t>
            </a:r>
            <a:r>
              <a:rPr lang="en-US" dirty="0" smtClean="0"/>
              <a:t>  2007</a:t>
            </a:r>
          </a:p>
          <a:p>
            <a:endParaRPr lang="en-US" dirty="0" smtClean="0"/>
          </a:p>
          <a:p>
            <a:r>
              <a:rPr lang="en-US" dirty="0" smtClean="0"/>
              <a:t>60% of hospitalized patients in a Canadian teaching hospital had a sub-normal </a:t>
            </a:r>
            <a:r>
              <a:rPr lang="en-US" dirty="0" err="1" smtClean="0"/>
              <a:t>vit</a:t>
            </a:r>
            <a:r>
              <a:rPr lang="en-US" dirty="0" smtClean="0"/>
              <a:t> C concentration in their blood shortly after admission</a:t>
            </a:r>
          </a:p>
          <a:p>
            <a:r>
              <a:rPr lang="en-US" dirty="0" smtClean="0"/>
              <a:t>Level remained unimproved after an average of 17 days in hospital</a:t>
            </a:r>
          </a:p>
          <a:p>
            <a:r>
              <a:rPr lang="en-US" dirty="0" smtClean="0"/>
              <a:t>“Conclusion: Vitamin C deficiency is prevalent and sustained in patients in a Canadian teaching hospital”</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solidFill>
            <a:schemeClr val="accent2">
              <a:lumMod val="40000"/>
              <a:lumOff val="60000"/>
            </a:schemeClr>
          </a:solidFill>
        </p:spPr>
        <p:txBody>
          <a:bodyPr rtlCol="0">
            <a:normAutofit fontScale="90000"/>
          </a:bodyPr>
          <a:lstStyle/>
          <a:p>
            <a:pPr fontAlgn="auto">
              <a:spcAft>
                <a:spcPts val="0"/>
              </a:spcAft>
              <a:defRPr/>
            </a:pPr>
            <a:r>
              <a:rPr lang="en-US" dirty="0" err="1" smtClean="0"/>
              <a:t>Tumors:Wounds</a:t>
            </a:r>
            <a:r>
              <a:rPr lang="en-US" dirty="0" smtClean="0"/>
              <a:t> that do not heal: Similarities between tumor </a:t>
            </a:r>
            <a:r>
              <a:rPr lang="en-US" dirty="0" err="1" smtClean="0"/>
              <a:t>stroma</a:t>
            </a:r>
            <a:r>
              <a:rPr lang="en-US" dirty="0" smtClean="0"/>
              <a:t> generation and wound healing</a:t>
            </a:r>
            <a:endParaRPr lang="en-US" dirty="0"/>
          </a:p>
        </p:txBody>
      </p:sp>
      <p:sp>
        <p:nvSpPr>
          <p:cNvPr id="3" name="Content Placeholder 2"/>
          <p:cNvSpPr>
            <a:spLocks noGrp="1"/>
          </p:cNvSpPr>
          <p:nvPr>
            <p:ph idx="1"/>
          </p:nvPr>
        </p:nvSpPr>
        <p:spPr>
          <a:solidFill>
            <a:schemeClr val="accent1">
              <a:lumMod val="20000"/>
              <a:lumOff val="80000"/>
            </a:schemeClr>
          </a:solidFill>
        </p:spPr>
        <p:txBody>
          <a:bodyPr rtlCol="0">
            <a:normAutofit/>
          </a:bodyPr>
          <a:lstStyle/>
          <a:p>
            <a:pPr fontAlgn="auto">
              <a:spcAft>
                <a:spcPts val="0"/>
              </a:spcAft>
              <a:buFont typeface="Arial" pitchFamily="34" charset="0"/>
              <a:buNone/>
              <a:defRPr/>
            </a:pPr>
            <a:r>
              <a:rPr lang="en-US" dirty="0" smtClean="0"/>
              <a:t>NEJM, 1986</a:t>
            </a:r>
          </a:p>
          <a:p>
            <a:pPr fontAlgn="auto">
              <a:spcAft>
                <a:spcPts val="0"/>
              </a:spcAft>
              <a:buFont typeface="Arial" pitchFamily="34" charset="0"/>
              <a:buChar char="•"/>
              <a:defRPr/>
            </a:pPr>
            <a:r>
              <a:rPr lang="en-US" dirty="0" smtClean="0"/>
              <a:t>Cancer uses normal mechanisms of healing an injury in an abnormal way.</a:t>
            </a:r>
          </a:p>
          <a:p>
            <a:pPr fontAlgn="auto">
              <a:spcAft>
                <a:spcPts val="0"/>
              </a:spcAft>
              <a:buFont typeface="Arial" pitchFamily="34" charset="0"/>
              <a:buChar char="•"/>
              <a:defRPr/>
            </a:pPr>
            <a:r>
              <a:rPr lang="en-US" dirty="0" smtClean="0"/>
              <a:t>Creates inflammation, growth factors, enzymes, </a:t>
            </a:r>
            <a:r>
              <a:rPr lang="en-US" dirty="0" err="1" smtClean="0"/>
              <a:t>angiogenic</a:t>
            </a:r>
            <a:r>
              <a:rPr lang="en-US" dirty="0" smtClean="0"/>
              <a:t> chemicals</a:t>
            </a:r>
          </a:p>
          <a:p>
            <a:pPr fontAlgn="auto">
              <a:spcAft>
                <a:spcPts val="0"/>
              </a:spcAft>
              <a:buFont typeface="Arial" pitchFamily="34" charset="0"/>
              <a:buChar char="•"/>
              <a:defRPr/>
            </a:pPr>
            <a:r>
              <a:rPr lang="en-US" dirty="0" smtClean="0"/>
              <a:t>But without an “off switch”</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rtlCol="0">
            <a:normAutofit/>
          </a:bodyPr>
          <a:lstStyle/>
          <a:p>
            <a:pPr fontAlgn="auto">
              <a:spcAft>
                <a:spcPts val="0"/>
              </a:spcAft>
              <a:defRPr/>
            </a:pPr>
            <a:r>
              <a:rPr lang="en-US" dirty="0" smtClean="0"/>
              <a:t>The Cancer Terrain</a:t>
            </a:r>
            <a:endParaRPr lang="en-US" dirty="0"/>
          </a:p>
        </p:txBody>
      </p:sp>
      <p:sp>
        <p:nvSpPr>
          <p:cNvPr id="3" name="Content Placeholder 2"/>
          <p:cNvSpPr>
            <a:spLocks noGrp="1"/>
          </p:cNvSpPr>
          <p:nvPr>
            <p:ph idx="1"/>
          </p:nvPr>
        </p:nvSpPr>
        <p:spPr>
          <a:solidFill>
            <a:schemeClr val="accent2">
              <a:lumMod val="20000"/>
              <a:lumOff val="80000"/>
            </a:schemeClr>
          </a:solidFill>
        </p:spPr>
        <p:txBody>
          <a:bodyPr rtlCol="0">
            <a:normAutofit lnSpcReduction="10000"/>
          </a:bodyPr>
          <a:lstStyle/>
          <a:p>
            <a:pPr fontAlgn="auto">
              <a:spcAft>
                <a:spcPts val="0"/>
              </a:spcAft>
              <a:buFont typeface="Arial" pitchFamily="34" charset="0"/>
              <a:buNone/>
              <a:defRPr/>
            </a:pPr>
            <a:r>
              <a:rPr lang="en-US" dirty="0" smtClean="0"/>
              <a:t>The body’s influence on tumor promotion:</a:t>
            </a:r>
          </a:p>
          <a:p>
            <a:pPr fontAlgn="auto">
              <a:spcAft>
                <a:spcPts val="0"/>
              </a:spcAft>
              <a:buFont typeface="Arial" pitchFamily="34" charset="0"/>
              <a:buChar char="•"/>
              <a:defRPr/>
            </a:pPr>
            <a:r>
              <a:rPr lang="en-US" dirty="0" smtClean="0"/>
              <a:t>Increased oxidation—free radicals</a:t>
            </a:r>
          </a:p>
          <a:p>
            <a:pPr fontAlgn="auto">
              <a:spcAft>
                <a:spcPts val="0"/>
              </a:spcAft>
              <a:buFont typeface="Arial" pitchFamily="34" charset="0"/>
              <a:buChar char="•"/>
              <a:defRPr/>
            </a:pPr>
            <a:r>
              <a:rPr lang="en-US" dirty="0" smtClean="0"/>
              <a:t>Inflammation</a:t>
            </a:r>
          </a:p>
          <a:p>
            <a:pPr fontAlgn="auto">
              <a:spcAft>
                <a:spcPts val="0"/>
              </a:spcAft>
              <a:buFont typeface="Arial" pitchFamily="34" charset="0"/>
              <a:buChar char="•"/>
              <a:defRPr/>
            </a:pPr>
            <a:r>
              <a:rPr lang="en-US" dirty="0" smtClean="0"/>
              <a:t>Immune system failure</a:t>
            </a:r>
          </a:p>
          <a:p>
            <a:pPr fontAlgn="auto">
              <a:spcAft>
                <a:spcPts val="0"/>
              </a:spcAft>
              <a:buFont typeface="Arial" pitchFamily="34" charset="0"/>
              <a:buChar char="•"/>
              <a:defRPr/>
            </a:pPr>
            <a:r>
              <a:rPr lang="en-US" dirty="0" err="1" smtClean="0"/>
              <a:t>Glycemia</a:t>
            </a:r>
            <a:r>
              <a:rPr lang="en-US" dirty="0" smtClean="0"/>
              <a:t>—high blood sugar, high insulin (insulin resistance)</a:t>
            </a:r>
          </a:p>
          <a:p>
            <a:pPr fontAlgn="auto">
              <a:spcAft>
                <a:spcPts val="0"/>
              </a:spcAft>
              <a:buFont typeface="Arial" pitchFamily="34" charset="0"/>
              <a:buChar char="•"/>
              <a:defRPr/>
            </a:pPr>
            <a:r>
              <a:rPr lang="en-US" dirty="0" smtClean="0"/>
              <a:t>Stress hormones—immune suppression</a:t>
            </a:r>
          </a:p>
          <a:p>
            <a:pPr fontAlgn="auto">
              <a:spcAft>
                <a:spcPts val="0"/>
              </a:spcAft>
              <a:buFont typeface="Arial" pitchFamily="34" charset="0"/>
              <a:buNone/>
              <a:defRPr/>
            </a:pPr>
            <a:r>
              <a:rPr lang="en-US" dirty="0" smtClean="0"/>
              <a:t>                                  --inflammation   </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a:t>Mechanisms Targeted by </a:t>
            </a:r>
            <a:r>
              <a:rPr lang="en-US" dirty="0" err="1"/>
              <a:t>Chemopreventive</a:t>
            </a:r>
            <a:r>
              <a:rPr lang="en-US" dirty="0"/>
              <a:t> Agents</a:t>
            </a:r>
          </a:p>
        </p:txBody>
      </p:sp>
      <p:pic>
        <p:nvPicPr>
          <p:cNvPr id="4" name="מציין מיקום תוכן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447800"/>
            <a:ext cx="9144000" cy="5410200"/>
          </a:xfrm>
        </p:spPr>
      </p:pic>
    </p:spTree>
    <p:extLst>
      <p:ext uri="{BB962C8B-B14F-4D97-AF65-F5344CB8AC3E}">
        <p14:creationId xmlns:p14="http://schemas.microsoft.com/office/powerpoint/2010/main" val="29546508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rtlCol="0">
            <a:normAutofit/>
          </a:bodyPr>
          <a:lstStyle/>
          <a:p>
            <a:pPr fontAlgn="auto">
              <a:spcAft>
                <a:spcPts val="0"/>
              </a:spcAft>
              <a:defRPr/>
            </a:pPr>
            <a:r>
              <a:rPr lang="en-US" dirty="0" smtClean="0"/>
              <a:t>Pro-Cancer Events</a:t>
            </a:r>
            <a:endParaRPr lang="en-US" dirty="0"/>
          </a:p>
        </p:txBody>
      </p:sp>
      <p:sp>
        <p:nvSpPr>
          <p:cNvPr id="3" name="Content Placeholder 2"/>
          <p:cNvSpPr>
            <a:spLocks noGrp="1"/>
          </p:cNvSpPr>
          <p:nvPr>
            <p:ph idx="1"/>
          </p:nvPr>
        </p:nvSpPr>
        <p:spPr>
          <a:solidFill>
            <a:schemeClr val="accent2">
              <a:lumMod val="20000"/>
              <a:lumOff val="80000"/>
            </a:schemeClr>
          </a:solidFill>
        </p:spPr>
        <p:txBody>
          <a:bodyPr rtlCol="0">
            <a:normAutofit fontScale="92500" lnSpcReduction="10000"/>
          </a:bodyPr>
          <a:lstStyle/>
          <a:p>
            <a:pPr fontAlgn="auto">
              <a:spcAft>
                <a:spcPts val="0"/>
              </a:spcAft>
              <a:buFont typeface="Arial" pitchFamily="34" charset="0"/>
              <a:buNone/>
              <a:defRPr/>
            </a:pPr>
            <a:r>
              <a:rPr lang="en-US" dirty="0" smtClean="0"/>
              <a:t>John </a:t>
            </a:r>
            <a:r>
              <a:rPr lang="en-US" dirty="0" err="1" smtClean="0"/>
              <a:t>Boik</a:t>
            </a:r>
            <a:endParaRPr lang="en-US" dirty="0" smtClean="0"/>
          </a:p>
          <a:p>
            <a:pPr marL="514350" indent="-514350" fontAlgn="auto">
              <a:spcAft>
                <a:spcPts val="0"/>
              </a:spcAft>
              <a:buFont typeface="Arial" pitchFamily="34" charset="0"/>
              <a:buAutoNum type="arabicPeriod"/>
              <a:defRPr/>
            </a:pPr>
            <a:r>
              <a:rPr lang="en-US" dirty="0" smtClean="0"/>
              <a:t>Induction of genetic instability-allowing mutations</a:t>
            </a:r>
          </a:p>
          <a:p>
            <a:pPr marL="514350" indent="-514350" fontAlgn="auto">
              <a:spcAft>
                <a:spcPts val="0"/>
              </a:spcAft>
              <a:buFont typeface="Arial" pitchFamily="34" charset="0"/>
              <a:buAutoNum type="arabicPeriod"/>
              <a:defRPr/>
            </a:pPr>
            <a:r>
              <a:rPr lang="en-US" dirty="0" smtClean="0"/>
              <a:t>Abnormal expression of genes.</a:t>
            </a:r>
          </a:p>
          <a:p>
            <a:pPr marL="514350" indent="-514350" fontAlgn="auto">
              <a:spcAft>
                <a:spcPts val="0"/>
              </a:spcAft>
              <a:buFont typeface="Arial" pitchFamily="34" charset="0"/>
              <a:buAutoNum type="arabicPeriod"/>
              <a:defRPr/>
            </a:pPr>
            <a:r>
              <a:rPr lang="en-US" dirty="0" smtClean="0"/>
              <a:t>Abnormal signal transduction.</a:t>
            </a:r>
          </a:p>
          <a:p>
            <a:pPr marL="514350" indent="-514350" fontAlgn="auto">
              <a:spcAft>
                <a:spcPts val="0"/>
              </a:spcAft>
              <a:buFont typeface="Arial" pitchFamily="34" charset="0"/>
              <a:buAutoNum type="arabicPeriod"/>
              <a:defRPr/>
            </a:pPr>
            <a:r>
              <a:rPr lang="en-US" dirty="0" smtClean="0"/>
              <a:t>Abnormal cell-to-cell communication.</a:t>
            </a:r>
          </a:p>
          <a:p>
            <a:pPr marL="514350" indent="-514350" fontAlgn="auto">
              <a:spcAft>
                <a:spcPts val="0"/>
              </a:spcAft>
              <a:buFont typeface="Arial" pitchFamily="34" charset="0"/>
              <a:buAutoNum type="arabicPeriod"/>
              <a:defRPr/>
            </a:pPr>
            <a:r>
              <a:rPr lang="en-US" dirty="0" smtClean="0"/>
              <a:t>Induction of angiogenesis</a:t>
            </a:r>
          </a:p>
          <a:p>
            <a:pPr marL="514350" indent="-514350" fontAlgn="auto">
              <a:spcAft>
                <a:spcPts val="0"/>
              </a:spcAft>
              <a:buFont typeface="Arial" pitchFamily="34" charset="0"/>
              <a:buAutoNum type="arabicPeriod"/>
              <a:defRPr/>
            </a:pPr>
            <a:r>
              <a:rPr lang="en-US" dirty="0" smtClean="0"/>
              <a:t>Invasion and metastasis.</a:t>
            </a:r>
          </a:p>
          <a:p>
            <a:pPr marL="514350" indent="-514350" fontAlgn="auto">
              <a:spcAft>
                <a:spcPts val="0"/>
              </a:spcAft>
              <a:buFont typeface="Arial" pitchFamily="34" charset="0"/>
              <a:buAutoNum type="arabicPeriod"/>
              <a:defRPr/>
            </a:pPr>
            <a:r>
              <a:rPr lang="en-US" dirty="0" smtClean="0"/>
              <a:t>Immune evasion.</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rtlCol="0">
            <a:normAutofit/>
          </a:bodyPr>
          <a:lstStyle/>
          <a:p>
            <a:pPr fontAlgn="auto">
              <a:spcAft>
                <a:spcPts val="0"/>
              </a:spcAft>
              <a:defRPr/>
            </a:pPr>
            <a:r>
              <a:rPr lang="en-US" dirty="0" smtClean="0"/>
              <a:t>Therapeutic Goals</a:t>
            </a:r>
            <a:endParaRPr lang="en-US" dirty="0"/>
          </a:p>
        </p:txBody>
      </p:sp>
      <p:sp>
        <p:nvSpPr>
          <p:cNvPr id="3" name="Content Placeholder 2"/>
          <p:cNvSpPr>
            <a:spLocks noGrp="1"/>
          </p:cNvSpPr>
          <p:nvPr>
            <p:ph idx="1"/>
          </p:nvPr>
        </p:nvSpPr>
        <p:spPr>
          <a:xfrm>
            <a:off x="457200" y="1600200"/>
            <a:ext cx="8229600" cy="5029200"/>
          </a:xfrm>
          <a:solidFill>
            <a:schemeClr val="accent6">
              <a:lumMod val="60000"/>
              <a:lumOff val="40000"/>
            </a:schemeClr>
          </a:solidFill>
        </p:spPr>
        <p:txBody>
          <a:bodyPr rtlCol="0">
            <a:normAutofit fontScale="77500" lnSpcReduction="20000"/>
          </a:bodyPr>
          <a:lstStyle/>
          <a:p>
            <a:pPr marL="514350" indent="-514350" fontAlgn="auto">
              <a:spcAft>
                <a:spcPts val="0"/>
              </a:spcAft>
              <a:buFont typeface="Arial" pitchFamily="34" charset="0"/>
              <a:buAutoNum type="arabicPeriod"/>
              <a:defRPr/>
            </a:pPr>
            <a:r>
              <a:rPr lang="en-US" dirty="0" smtClean="0"/>
              <a:t>Reduce genetic instability </a:t>
            </a:r>
            <a:r>
              <a:rPr lang="en-US" dirty="0" err="1" smtClean="0"/>
              <a:t>eg</a:t>
            </a:r>
            <a:r>
              <a:rPr lang="en-US" dirty="0" smtClean="0"/>
              <a:t>. Oxidative stress</a:t>
            </a:r>
          </a:p>
          <a:p>
            <a:pPr marL="514350" indent="-514350" fontAlgn="auto">
              <a:spcAft>
                <a:spcPts val="0"/>
              </a:spcAft>
              <a:buFont typeface="Arial" pitchFamily="34" charset="0"/>
              <a:buAutoNum type="arabicPeriod"/>
              <a:defRPr/>
            </a:pPr>
            <a:r>
              <a:rPr lang="en-US" dirty="0" smtClean="0"/>
              <a:t>Inhibit abnormal expression of genes—modify transcription factors that turn genes on and off.</a:t>
            </a:r>
          </a:p>
          <a:p>
            <a:pPr marL="514350" indent="-514350" fontAlgn="auto">
              <a:spcAft>
                <a:spcPts val="0"/>
              </a:spcAft>
              <a:buFont typeface="Arial" pitchFamily="34" charset="0"/>
              <a:buAutoNum type="arabicPeriod"/>
              <a:defRPr/>
            </a:pPr>
            <a:r>
              <a:rPr lang="en-US" dirty="0" smtClean="0"/>
              <a:t>Inhibit abnormal signal transduction—block signals giving undesired messages to the cell </a:t>
            </a:r>
            <a:r>
              <a:rPr lang="en-US" dirty="0" err="1" smtClean="0"/>
              <a:t>eg</a:t>
            </a:r>
            <a:r>
              <a:rPr lang="en-US" dirty="0" smtClean="0"/>
              <a:t>. For proliferation.</a:t>
            </a:r>
          </a:p>
          <a:p>
            <a:pPr marL="514350" indent="-514350" fontAlgn="auto">
              <a:spcAft>
                <a:spcPts val="0"/>
              </a:spcAft>
              <a:buFont typeface="Arial" pitchFamily="34" charset="0"/>
              <a:buAutoNum type="arabicPeriod"/>
              <a:defRPr/>
            </a:pPr>
            <a:r>
              <a:rPr lang="en-US" dirty="0" smtClean="0"/>
              <a:t>Encourage normal cell-to-cell communication </a:t>
            </a:r>
            <a:r>
              <a:rPr lang="en-US" dirty="0" err="1" smtClean="0"/>
              <a:t>eg</a:t>
            </a:r>
            <a:r>
              <a:rPr lang="en-US" dirty="0" smtClean="0"/>
              <a:t>. Improve response of cancer cell to regulating signals from normal cells.</a:t>
            </a:r>
          </a:p>
          <a:p>
            <a:pPr marL="514350" indent="-514350" fontAlgn="auto">
              <a:spcAft>
                <a:spcPts val="0"/>
              </a:spcAft>
              <a:buFont typeface="Arial" pitchFamily="34" charset="0"/>
              <a:buAutoNum type="arabicPeriod"/>
              <a:defRPr/>
            </a:pPr>
            <a:r>
              <a:rPr lang="en-US" dirty="0" smtClean="0"/>
              <a:t>Inhibit angiogenesis—normalize factors that stimulate angiogenesis</a:t>
            </a:r>
          </a:p>
          <a:p>
            <a:pPr marL="514350" indent="-514350" fontAlgn="auto">
              <a:spcAft>
                <a:spcPts val="0"/>
              </a:spcAft>
              <a:buFont typeface="Arial" pitchFamily="34" charset="0"/>
              <a:buAutoNum type="arabicPeriod"/>
              <a:defRPr/>
            </a:pPr>
            <a:r>
              <a:rPr lang="en-US" dirty="0" smtClean="0"/>
              <a:t>Inhibit invasion and metastasis—inhibit enzymes that digest tissue and that allow cancer cells to move.</a:t>
            </a:r>
          </a:p>
          <a:p>
            <a:pPr marL="514350" indent="-514350" fontAlgn="auto">
              <a:spcAft>
                <a:spcPts val="0"/>
              </a:spcAft>
              <a:buFont typeface="Arial" pitchFamily="34" charset="0"/>
              <a:buAutoNum type="arabicPeriod"/>
              <a:defRPr/>
            </a:pPr>
            <a:r>
              <a:rPr lang="en-US" dirty="0" smtClean="0"/>
              <a:t>Increase immune response—increase/activate immune cells and decrease ability of cancer cells to ‘hide’.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rtlCol="0">
            <a:normAutofit/>
          </a:bodyPr>
          <a:lstStyle/>
          <a:p>
            <a:pPr fontAlgn="auto">
              <a:spcAft>
                <a:spcPts val="0"/>
              </a:spcAft>
              <a:defRPr/>
            </a:pPr>
            <a:r>
              <a:rPr lang="en-US" dirty="0" smtClean="0"/>
              <a:t>Genetic Damage and Instability</a:t>
            </a:r>
            <a:endParaRPr lang="en-US" dirty="0"/>
          </a:p>
        </p:txBody>
      </p:sp>
      <p:sp>
        <p:nvSpPr>
          <p:cNvPr id="3" name="Content Placeholder 2"/>
          <p:cNvSpPr>
            <a:spLocks noGrp="1"/>
          </p:cNvSpPr>
          <p:nvPr>
            <p:ph idx="1"/>
          </p:nvPr>
        </p:nvSpPr>
        <p:spPr>
          <a:solidFill>
            <a:schemeClr val="accent3">
              <a:lumMod val="60000"/>
              <a:lumOff val="40000"/>
            </a:schemeClr>
          </a:solidFill>
        </p:spPr>
        <p:txBody>
          <a:bodyPr rtlCol="0">
            <a:normAutofit/>
          </a:bodyPr>
          <a:lstStyle/>
          <a:p>
            <a:pPr fontAlgn="auto">
              <a:spcAft>
                <a:spcPts val="0"/>
              </a:spcAft>
              <a:buFont typeface="Arial" pitchFamily="34" charset="0"/>
              <a:buChar char="•"/>
              <a:defRPr/>
            </a:pPr>
            <a:r>
              <a:rPr lang="en-US" dirty="0" smtClean="0"/>
              <a:t>Natural compounds that protect DNA from damage and mutations:</a:t>
            </a:r>
          </a:p>
          <a:p>
            <a:pPr fontAlgn="auto">
              <a:spcAft>
                <a:spcPts val="0"/>
              </a:spcAft>
              <a:buFont typeface="Arial" pitchFamily="34" charset="0"/>
              <a:buChar char="•"/>
              <a:defRPr/>
            </a:pPr>
            <a:r>
              <a:rPr lang="en-US" dirty="0" smtClean="0"/>
              <a:t>Hundreds or thousands of compounds in nature—antioxidant vitamins (</a:t>
            </a:r>
            <a:r>
              <a:rPr lang="en-US" dirty="0" err="1" smtClean="0"/>
              <a:t>eg</a:t>
            </a:r>
            <a:r>
              <a:rPr lang="en-US" dirty="0" smtClean="0"/>
              <a:t>. </a:t>
            </a:r>
            <a:r>
              <a:rPr lang="en-US" dirty="0" err="1" smtClean="0"/>
              <a:t>Vit</a:t>
            </a:r>
            <a:r>
              <a:rPr lang="en-US" dirty="0" smtClean="0"/>
              <a:t> C, </a:t>
            </a:r>
            <a:r>
              <a:rPr lang="en-US" dirty="0" err="1" smtClean="0"/>
              <a:t>VitE</a:t>
            </a:r>
            <a:r>
              <a:rPr lang="en-US" dirty="0" smtClean="0"/>
              <a:t>) and minerals (</a:t>
            </a:r>
            <a:r>
              <a:rPr lang="en-US" dirty="0" err="1" smtClean="0"/>
              <a:t>eg</a:t>
            </a:r>
            <a:r>
              <a:rPr lang="en-US" dirty="0" smtClean="0"/>
              <a:t> </a:t>
            </a:r>
            <a:r>
              <a:rPr lang="en-US" dirty="0" err="1" smtClean="0"/>
              <a:t>selenium,zinc</a:t>
            </a:r>
            <a:r>
              <a:rPr lang="en-US" dirty="0" smtClean="0"/>
              <a:t>), </a:t>
            </a:r>
            <a:r>
              <a:rPr lang="en-US" dirty="0" err="1" smtClean="0"/>
              <a:t>bioflavenoids</a:t>
            </a:r>
            <a:r>
              <a:rPr lang="en-US" dirty="0" smtClean="0"/>
              <a:t> (</a:t>
            </a:r>
            <a:r>
              <a:rPr lang="en-US" dirty="0" err="1" smtClean="0"/>
              <a:t>eg</a:t>
            </a:r>
            <a:r>
              <a:rPr lang="en-US" dirty="0" smtClean="0"/>
              <a:t>. </a:t>
            </a:r>
            <a:r>
              <a:rPr lang="en-US" dirty="0" err="1" smtClean="0"/>
              <a:t>Curcumin</a:t>
            </a:r>
            <a:r>
              <a:rPr lang="en-US" dirty="0" smtClean="0"/>
              <a:t>, EGCG, </a:t>
            </a:r>
            <a:r>
              <a:rPr lang="en-US" dirty="0" err="1" smtClean="0"/>
              <a:t>Resveratrol</a:t>
            </a:r>
            <a:r>
              <a:rPr lang="en-US" dirty="0" smtClean="0"/>
              <a:t>), </a:t>
            </a:r>
            <a:r>
              <a:rPr lang="en-US" dirty="0" err="1" smtClean="0"/>
              <a:t>detoxificants</a:t>
            </a:r>
            <a:r>
              <a:rPr lang="en-US" dirty="0" smtClean="0"/>
              <a:t> (</a:t>
            </a:r>
            <a:r>
              <a:rPr lang="en-US" dirty="0" err="1" smtClean="0"/>
              <a:t>eg</a:t>
            </a:r>
            <a:r>
              <a:rPr lang="en-US" dirty="0" smtClean="0"/>
              <a:t>. Alpha-</a:t>
            </a:r>
            <a:r>
              <a:rPr lang="en-US" dirty="0" err="1" smtClean="0"/>
              <a:t>lipoic</a:t>
            </a:r>
            <a:r>
              <a:rPr lang="en-US" dirty="0" smtClean="0"/>
              <a:t> acid, NAC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a:solidFill>
            <a:schemeClr val="accent6">
              <a:lumMod val="40000"/>
              <a:lumOff val="60000"/>
            </a:schemeClr>
          </a:solidFill>
        </p:spPr>
        <p:txBody>
          <a:bodyPr rtlCol="0">
            <a:normAutofit fontScale="90000"/>
          </a:bodyPr>
          <a:lstStyle/>
          <a:p>
            <a:pPr fontAlgn="auto">
              <a:spcAft>
                <a:spcPts val="0"/>
              </a:spcAft>
              <a:defRPr/>
            </a:pPr>
            <a:r>
              <a:rPr lang="en-US" dirty="0" smtClean="0"/>
              <a:t>The contribution of </a:t>
            </a:r>
            <a:r>
              <a:rPr lang="en-US" dirty="0" err="1" smtClean="0"/>
              <a:t>cytotoxic</a:t>
            </a:r>
            <a:r>
              <a:rPr lang="en-US" dirty="0" smtClean="0"/>
              <a:t> chemotherapy to 5-year survival in adult malignancies</a:t>
            </a:r>
            <a:endParaRPr lang="en-US" dirty="0"/>
          </a:p>
        </p:txBody>
      </p:sp>
      <p:sp>
        <p:nvSpPr>
          <p:cNvPr id="3" name="Content Placeholder 2"/>
          <p:cNvSpPr>
            <a:spLocks noGrp="1"/>
          </p:cNvSpPr>
          <p:nvPr>
            <p:ph idx="1"/>
          </p:nvPr>
        </p:nvSpPr>
        <p:spPr>
          <a:solidFill>
            <a:schemeClr val="bg1">
              <a:lumMod val="75000"/>
            </a:schemeClr>
          </a:solidFill>
        </p:spPr>
        <p:txBody>
          <a:bodyPr rtlCol="0">
            <a:normAutofit fontScale="92500" lnSpcReduction="20000"/>
          </a:bodyPr>
          <a:lstStyle/>
          <a:p>
            <a:pPr fontAlgn="auto">
              <a:spcAft>
                <a:spcPts val="0"/>
              </a:spcAft>
              <a:buFont typeface="Arial" pitchFamily="34" charset="0"/>
              <a:buNone/>
              <a:defRPr/>
            </a:pPr>
            <a:r>
              <a:rPr lang="en-US" dirty="0" err="1" smtClean="0"/>
              <a:t>Clin</a:t>
            </a:r>
            <a:r>
              <a:rPr lang="en-US" dirty="0" smtClean="0"/>
              <a:t> </a:t>
            </a:r>
            <a:r>
              <a:rPr lang="en-US" dirty="0" err="1" smtClean="0"/>
              <a:t>Oncol</a:t>
            </a:r>
            <a:r>
              <a:rPr lang="en-US" dirty="0" smtClean="0"/>
              <a:t> 2004</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Review of clinical trials reporting 5 year survival benefit attributed to </a:t>
            </a:r>
            <a:r>
              <a:rPr lang="en-US" dirty="0" err="1" smtClean="0"/>
              <a:t>cytotoxic</a:t>
            </a:r>
            <a:r>
              <a:rPr lang="en-US" dirty="0" smtClean="0"/>
              <a:t> chemotherapy for 22 major adult malignancies in U.S. and Australia.</a:t>
            </a:r>
          </a:p>
          <a:p>
            <a:pPr fontAlgn="auto">
              <a:spcAft>
                <a:spcPts val="0"/>
              </a:spcAft>
              <a:buFont typeface="Arial" pitchFamily="34" charset="0"/>
              <a:buNone/>
              <a:defRPr/>
            </a:pPr>
            <a:r>
              <a:rPr lang="en-US" dirty="0" smtClean="0"/>
              <a:t>“The overall contribution of curative and adjuvant </a:t>
            </a:r>
            <a:r>
              <a:rPr lang="en-US" dirty="0" err="1" smtClean="0"/>
              <a:t>cytotoxic</a:t>
            </a:r>
            <a:r>
              <a:rPr lang="en-US" dirty="0" smtClean="0"/>
              <a:t>  chemotherapy to 5-yr survival in adults was estimated to be 2.3% in Australia and 2.1% in the USA…it is clear that </a:t>
            </a:r>
            <a:r>
              <a:rPr lang="en-US" dirty="0" err="1" smtClean="0"/>
              <a:t>cytotoxic</a:t>
            </a:r>
            <a:r>
              <a:rPr lang="en-US" dirty="0" smtClean="0"/>
              <a:t> chemotherapy only makes a minor contribution to cancer survival.”</a:t>
            </a:r>
          </a:p>
          <a:p>
            <a:pPr fontAlgn="auto">
              <a:spcAft>
                <a:spcPts val="0"/>
              </a:spcAft>
              <a:buFont typeface="Arial" pitchFamily="34" charset="0"/>
              <a:buNone/>
              <a:defRPr/>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accent5">
              <a:lumMod val="40000"/>
              <a:lumOff val="60000"/>
            </a:schemeClr>
          </a:solidFill>
        </p:spPr>
        <p:txBody>
          <a:bodyPr/>
          <a:lstStyle/>
          <a:p>
            <a:r>
              <a:rPr lang="en-US" dirty="0" smtClean="0"/>
              <a:t>Cancer as a metabolic disease</a:t>
            </a:r>
            <a:endParaRPr lang="en-US" dirty="0"/>
          </a:p>
        </p:txBody>
      </p:sp>
      <p:sp>
        <p:nvSpPr>
          <p:cNvPr id="3" name="מציין מיקום תוכן 2"/>
          <p:cNvSpPr>
            <a:spLocks noGrp="1"/>
          </p:cNvSpPr>
          <p:nvPr>
            <p:ph idx="1"/>
          </p:nvPr>
        </p:nvSpPr>
        <p:spPr>
          <a:solidFill>
            <a:schemeClr val="bg2">
              <a:lumMod val="75000"/>
            </a:schemeClr>
          </a:solidFill>
        </p:spPr>
        <p:txBody>
          <a:bodyPr/>
          <a:lstStyle/>
          <a:p>
            <a:pPr marL="0" indent="0">
              <a:buNone/>
            </a:pPr>
            <a:r>
              <a:rPr lang="en-US" dirty="0" smtClean="0"/>
              <a:t>Nutrition &amp; Metabolism 2010</a:t>
            </a:r>
          </a:p>
          <a:p>
            <a:pPr marL="0" indent="0">
              <a:buNone/>
            </a:pPr>
            <a:r>
              <a:rPr lang="en-US" dirty="0" smtClean="0"/>
              <a:t>“Emerging evidence indicates that impaired cellular energy metabolism is the defining characteristic of nearly all cancers regardless of cell origin”…”general hypothesis that genomic instability and essentially all hallmarks of cancer including aerobic glycolysis (Warburg effect) can be linked to impaired mitochondrial function and energy metabolism”</a:t>
            </a:r>
            <a:endParaRPr lang="en-US" dirty="0"/>
          </a:p>
        </p:txBody>
      </p:sp>
    </p:spTree>
    <p:extLst>
      <p:ext uri="{BB962C8B-B14F-4D97-AF65-F5344CB8AC3E}">
        <p14:creationId xmlns:p14="http://schemas.microsoft.com/office/powerpoint/2010/main" val="38843415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304800"/>
            <a:ext cx="8229600" cy="1828800"/>
          </a:xfrm>
          <a:solidFill>
            <a:schemeClr val="accent4">
              <a:lumMod val="20000"/>
              <a:lumOff val="80000"/>
            </a:schemeClr>
          </a:solidFill>
        </p:spPr>
        <p:txBody>
          <a:bodyPr/>
          <a:lstStyle/>
          <a:p>
            <a:r>
              <a:rPr lang="en-US" dirty="0" smtClean="0"/>
              <a:t>Is there a role for carbohydrate restriction in the treatment and prevention of cancer</a:t>
            </a:r>
            <a:endParaRPr lang="en-US" dirty="0"/>
          </a:p>
        </p:txBody>
      </p:sp>
      <p:sp>
        <p:nvSpPr>
          <p:cNvPr id="3" name="מציין מיקום תוכן 2"/>
          <p:cNvSpPr>
            <a:spLocks noGrp="1"/>
          </p:cNvSpPr>
          <p:nvPr>
            <p:ph idx="1"/>
          </p:nvPr>
        </p:nvSpPr>
        <p:spPr>
          <a:solidFill>
            <a:schemeClr val="accent3">
              <a:lumMod val="60000"/>
              <a:lumOff val="40000"/>
            </a:schemeClr>
          </a:solidFill>
        </p:spPr>
        <p:txBody>
          <a:bodyPr/>
          <a:lstStyle/>
          <a:p>
            <a:pPr marL="0" indent="0">
              <a:buNone/>
            </a:pPr>
            <a:r>
              <a:rPr lang="en-US" dirty="0" smtClean="0"/>
              <a:t>Nutrition </a:t>
            </a:r>
            <a:r>
              <a:rPr lang="en-US" dirty="0"/>
              <a:t>&amp;</a:t>
            </a:r>
            <a:r>
              <a:rPr lang="en-US" dirty="0" smtClean="0"/>
              <a:t> Metabolism 2011</a:t>
            </a:r>
          </a:p>
          <a:p>
            <a:pPr marL="0" indent="0">
              <a:buNone/>
            </a:pPr>
            <a:endParaRPr lang="en-US" dirty="0" smtClean="0"/>
          </a:p>
          <a:p>
            <a:pPr marL="0" indent="0">
              <a:buNone/>
            </a:pPr>
            <a:r>
              <a:rPr lang="en-US" dirty="0" smtClean="0"/>
              <a:t>“Most malignant cells depend on steady glucose availability for their energy and biomass generating </a:t>
            </a:r>
            <a:r>
              <a:rPr lang="en-US" dirty="0" err="1" smtClean="0"/>
              <a:t>demends</a:t>
            </a:r>
            <a:r>
              <a:rPr lang="en-US" dirty="0" smtClean="0"/>
              <a:t> and are not able to metabolize significant amounts of fatty acids or ketone bodies due to mitochondrial dysfunction”</a:t>
            </a:r>
            <a:endParaRPr lang="en-US" dirty="0"/>
          </a:p>
        </p:txBody>
      </p:sp>
    </p:spTree>
    <p:extLst>
      <p:ext uri="{BB962C8B-B14F-4D97-AF65-F5344CB8AC3E}">
        <p14:creationId xmlns:p14="http://schemas.microsoft.com/office/powerpoint/2010/main" val="13206023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solidFill>
            <a:schemeClr val="accent4">
              <a:lumMod val="20000"/>
              <a:lumOff val="80000"/>
            </a:schemeClr>
          </a:solidFill>
        </p:spPr>
        <p:txBody>
          <a:bodyPr/>
          <a:lstStyle/>
          <a:p>
            <a:r>
              <a:rPr lang="en-US" dirty="0" smtClean="0"/>
              <a:t>Carbohydrate restriction (cont.)</a:t>
            </a:r>
            <a:endParaRPr lang="en-US" dirty="0"/>
          </a:p>
        </p:txBody>
      </p:sp>
      <p:sp>
        <p:nvSpPr>
          <p:cNvPr id="3" name="מציין מיקום תוכן 2"/>
          <p:cNvSpPr>
            <a:spLocks noGrp="1"/>
          </p:cNvSpPr>
          <p:nvPr>
            <p:ph idx="1"/>
          </p:nvPr>
        </p:nvSpPr>
        <p:spPr>
          <a:xfrm>
            <a:off x="457200" y="1447800"/>
            <a:ext cx="8229600" cy="5181600"/>
          </a:xfrm>
          <a:solidFill>
            <a:schemeClr val="accent3">
              <a:lumMod val="40000"/>
              <a:lumOff val="60000"/>
            </a:schemeClr>
          </a:solidFill>
        </p:spPr>
        <p:txBody>
          <a:bodyPr/>
          <a:lstStyle/>
          <a:p>
            <a:pPr marL="0" indent="0">
              <a:buNone/>
            </a:pPr>
            <a:r>
              <a:rPr lang="en-US" dirty="0" smtClean="0"/>
              <a:t>“High insulin and IGF-1 levels resulting from chronic ingestion of carbohydrate-rich Western diet meals can directly promote tumor proliferation”</a:t>
            </a:r>
          </a:p>
          <a:p>
            <a:pPr marL="0" indent="0">
              <a:buNone/>
            </a:pPr>
            <a:r>
              <a:rPr lang="en-US" dirty="0" smtClean="0"/>
              <a:t>“Ketone bodies that are elevated when insulin and blood glucose levels are low have been found to negatively affect proliferation”</a:t>
            </a:r>
          </a:p>
          <a:p>
            <a:pPr marL="0" indent="0">
              <a:buNone/>
            </a:pPr>
            <a:r>
              <a:rPr lang="en-US" dirty="0" smtClean="0"/>
              <a:t>Currently multiple clinical trials in the use of a </a:t>
            </a:r>
            <a:r>
              <a:rPr lang="en-US" dirty="0" err="1" smtClean="0"/>
              <a:t>ketogenic</a:t>
            </a:r>
            <a:r>
              <a:rPr lang="en-US" dirty="0" smtClean="0"/>
              <a:t> diet with various combinations of treatments</a:t>
            </a:r>
            <a:endParaRPr lang="en-US" dirty="0"/>
          </a:p>
        </p:txBody>
      </p:sp>
    </p:spTree>
    <p:extLst>
      <p:ext uri="{BB962C8B-B14F-4D97-AF65-F5344CB8AC3E}">
        <p14:creationId xmlns:p14="http://schemas.microsoft.com/office/powerpoint/2010/main" val="36017645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rtlCol="0">
            <a:normAutofit/>
          </a:bodyPr>
          <a:lstStyle/>
          <a:p>
            <a:pPr fontAlgn="auto">
              <a:spcAft>
                <a:spcPts val="0"/>
              </a:spcAft>
              <a:defRPr/>
            </a:pPr>
            <a:r>
              <a:rPr lang="en-US" dirty="0" smtClean="0"/>
              <a:t>Abnormal Expression of Genes</a:t>
            </a:r>
            <a:endParaRPr lang="en-US" dirty="0"/>
          </a:p>
        </p:txBody>
      </p:sp>
      <p:sp>
        <p:nvSpPr>
          <p:cNvPr id="3" name="Content Placeholder 2"/>
          <p:cNvSpPr>
            <a:spLocks noGrp="1"/>
          </p:cNvSpPr>
          <p:nvPr>
            <p:ph idx="1"/>
          </p:nvPr>
        </p:nvSpPr>
        <p:spPr>
          <a:solidFill>
            <a:schemeClr val="accent2">
              <a:lumMod val="20000"/>
              <a:lumOff val="80000"/>
            </a:schemeClr>
          </a:solidFill>
        </p:spPr>
        <p:txBody>
          <a:bodyPr rtlCol="0">
            <a:normAutofit fontScale="92500"/>
          </a:bodyPr>
          <a:lstStyle/>
          <a:p>
            <a:pPr fontAlgn="auto">
              <a:spcAft>
                <a:spcPts val="0"/>
              </a:spcAft>
              <a:buFont typeface="Arial" pitchFamily="34" charset="0"/>
              <a:buChar char="•"/>
              <a:defRPr/>
            </a:pPr>
            <a:r>
              <a:rPr lang="en-US" dirty="0" err="1" smtClean="0"/>
              <a:t>Oncogenes</a:t>
            </a:r>
            <a:r>
              <a:rPr lang="en-US" dirty="0" smtClean="0"/>
              <a:t> (encourage cell proliferation and growth) and cancer suppressor genes (decrease growth, increase differentiation/maturation, promote apoptosis-normal cell death)</a:t>
            </a:r>
          </a:p>
          <a:p>
            <a:pPr fontAlgn="auto">
              <a:spcAft>
                <a:spcPts val="0"/>
              </a:spcAft>
              <a:buFont typeface="Arial" pitchFamily="34" charset="0"/>
              <a:buChar char="•"/>
              <a:defRPr/>
            </a:pPr>
            <a:r>
              <a:rPr lang="en-US" dirty="0" smtClean="0"/>
              <a:t>Natural compounds that can help to normalize gene expression--turning off and on of appropriate genes:  </a:t>
            </a:r>
            <a:r>
              <a:rPr lang="en-US" dirty="0" err="1" smtClean="0"/>
              <a:t>Vit</a:t>
            </a:r>
            <a:r>
              <a:rPr lang="en-US" dirty="0" smtClean="0"/>
              <a:t> C, </a:t>
            </a:r>
            <a:r>
              <a:rPr lang="en-US" dirty="0" err="1" smtClean="0"/>
              <a:t>Vit</a:t>
            </a:r>
            <a:r>
              <a:rPr lang="en-US" dirty="0" smtClean="0"/>
              <a:t> E, Melatonin, </a:t>
            </a:r>
            <a:r>
              <a:rPr lang="en-US" dirty="0" err="1" smtClean="0"/>
              <a:t>Vit</a:t>
            </a:r>
            <a:r>
              <a:rPr lang="en-US" dirty="0" smtClean="0"/>
              <a:t> D, </a:t>
            </a:r>
            <a:r>
              <a:rPr lang="en-US" dirty="0" err="1" smtClean="0"/>
              <a:t>Curcumin</a:t>
            </a:r>
            <a:r>
              <a:rPr lang="en-US" dirty="0" smtClean="0"/>
              <a:t>, EGCG, </a:t>
            </a:r>
            <a:r>
              <a:rPr lang="en-US" dirty="0" err="1" smtClean="0"/>
              <a:t>Genistein</a:t>
            </a:r>
            <a:r>
              <a:rPr lang="en-US" dirty="0" smtClean="0"/>
              <a:t>, </a:t>
            </a:r>
            <a:r>
              <a:rPr lang="en-US" dirty="0" err="1" smtClean="0"/>
              <a:t>Resveratrol</a:t>
            </a:r>
            <a:r>
              <a:rPr lang="en-US" dirty="0" smtClean="0"/>
              <a:t>, Selenium, </a:t>
            </a:r>
            <a:r>
              <a:rPr lang="en-US" dirty="0" err="1" smtClean="0"/>
              <a:t>Quercetin</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rtlCol="0">
            <a:normAutofit/>
          </a:bodyPr>
          <a:lstStyle/>
          <a:p>
            <a:pPr fontAlgn="auto">
              <a:spcAft>
                <a:spcPts val="0"/>
              </a:spcAft>
              <a:defRPr/>
            </a:pPr>
            <a:r>
              <a:rPr lang="en-US" dirty="0" smtClean="0"/>
              <a:t>Signal Transduction</a:t>
            </a:r>
            <a:endParaRPr lang="en-US" dirty="0"/>
          </a:p>
        </p:txBody>
      </p:sp>
      <p:sp>
        <p:nvSpPr>
          <p:cNvPr id="3" name="Content Placeholder 2"/>
          <p:cNvSpPr>
            <a:spLocks noGrp="1"/>
          </p:cNvSpPr>
          <p:nvPr>
            <p:ph idx="1"/>
          </p:nvPr>
        </p:nvSpPr>
        <p:spPr>
          <a:solidFill>
            <a:schemeClr val="accent2">
              <a:lumMod val="40000"/>
              <a:lumOff val="60000"/>
            </a:schemeClr>
          </a:solidFill>
        </p:spPr>
        <p:txBody>
          <a:bodyPr rtlCol="0">
            <a:normAutofit/>
          </a:bodyPr>
          <a:lstStyle/>
          <a:p>
            <a:pPr fontAlgn="auto">
              <a:spcAft>
                <a:spcPts val="0"/>
              </a:spcAft>
              <a:buFont typeface="Arial" pitchFamily="34" charset="0"/>
              <a:buChar char="•"/>
              <a:defRPr/>
            </a:pPr>
            <a:r>
              <a:rPr lang="en-US" dirty="0" smtClean="0"/>
              <a:t>‘Messenger chemicals’ giving signals to cells that regulate growth.</a:t>
            </a:r>
          </a:p>
          <a:p>
            <a:pPr fontAlgn="auto">
              <a:spcAft>
                <a:spcPts val="0"/>
              </a:spcAft>
              <a:buFont typeface="Arial" pitchFamily="34" charset="0"/>
              <a:buChar char="•"/>
              <a:defRPr/>
            </a:pPr>
            <a:r>
              <a:rPr lang="en-US" dirty="0" smtClean="0"/>
              <a:t>Natural compounds helping to normalize inappropriate signals:  </a:t>
            </a:r>
            <a:r>
              <a:rPr lang="en-US" dirty="0" err="1" smtClean="0"/>
              <a:t>Boswellia</a:t>
            </a:r>
            <a:r>
              <a:rPr lang="en-US" dirty="0" smtClean="0"/>
              <a:t>, </a:t>
            </a:r>
            <a:r>
              <a:rPr lang="en-US" dirty="0" err="1" smtClean="0"/>
              <a:t>Curcumin</a:t>
            </a:r>
            <a:r>
              <a:rPr lang="en-US" dirty="0" smtClean="0"/>
              <a:t>, EPA &amp;DHA, Various </a:t>
            </a:r>
            <a:r>
              <a:rPr lang="en-US" dirty="0" err="1" smtClean="0"/>
              <a:t>flavenoids</a:t>
            </a:r>
            <a:r>
              <a:rPr lang="en-US" dirty="0" smtClean="0"/>
              <a:t>, Garlic, Melatonin, </a:t>
            </a:r>
            <a:r>
              <a:rPr lang="en-US" dirty="0" err="1" smtClean="0"/>
              <a:t>Parthenolide,Resveratrol</a:t>
            </a:r>
            <a:r>
              <a:rPr lang="en-US" dirty="0" smtClean="0"/>
              <a:t>, </a:t>
            </a:r>
            <a:r>
              <a:rPr lang="en-US" dirty="0" err="1" smtClean="0"/>
              <a:t>Vit</a:t>
            </a:r>
            <a:r>
              <a:rPr lang="en-US" dirty="0" smtClean="0"/>
              <a:t> 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rtlCol="0">
            <a:normAutofit/>
          </a:bodyPr>
          <a:lstStyle/>
          <a:p>
            <a:pPr fontAlgn="auto">
              <a:spcAft>
                <a:spcPts val="0"/>
              </a:spcAft>
              <a:defRPr/>
            </a:pPr>
            <a:r>
              <a:rPr lang="en-US" dirty="0" smtClean="0"/>
              <a:t>Cell-to-cell Communication</a:t>
            </a:r>
            <a:endParaRPr lang="en-US" dirty="0"/>
          </a:p>
        </p:txBody>
      </p:sp>
      <p:sp>
        <p:nvSpPr>
          <p:cNvPr id="3" name="Content Placeholder 2"/>
          <p:cNvSpPr>
            <a:spLocks noGrp="1"/>
          </p:cNvSpPr>
          <p:nvPr>
            <p:ph idx="1"/>
          </p:nvPr>
        </p:nvSpPr>
        <p:spPr>
          <a:solidFill>
            <a:schemeClr val="accent1">
              <a:lumMod val="20000"/>
              <a:lumOff val="80000"/>
            </a:schemeClr>
          </a:solidFill>
        </p:spPr>
        <p:txBody>
          <a:bodyPr rtlCol="0">
            <a:normAutofit/>
          </a:bodyPr>
          <a:lstStyle/>
          <a:p>
            <a:pPr fontAlgn="auto">
              <a:spcAft>
                <a:spcPts val="0"/>
              </a:spcAft>
              <a:buFont typeface="Arial" pitchFamily="34" charset="0"/>
              <a:buChar char="•"/>
              <a:defRPr/>
            </a:pPr>
            <a:r>
              <a:rPr lang="en-US" dirty="0" smtClean="0"/>
              <a:t>Cancer cells can act ‘independently’ from neighboring cells and the body as a whole, ‘ignore’ feedback/communication from the ‘cooperative’ cells of the healthy body</a:t>
            </a:r>
          </a:p>
          <a:p>
            <a:pPr fontAlgn="auto">
              <a:spcAft>
                <a:spcPts val="0"/>
              </a:spcAft>
              <a:buFont typeface="Arial" pitchFamily="34" charset="0"/>
              <a:buChar char="•"/>
              <a:defRPr/>
            </a:pPr>
            <a:r>
              <a:rPr lang="en-US" dirty="0" smtClean="0"/>
              <a:t>Natural compounds that can enhance communication: </a:t>
            </a:r>
            <a:r>
              <a:rPr lang="en-US" dirty="0" err="1" smtClean="0"/>
              <a:t>Vit</a:t>
            </a:r>
            <a:r>
              <a:rPr lang="en-US" dirty="0" smtClean="0"/>
              <a:t> A, </a:t>
            </a:r>
            <a:r>
              <a:rPr lang="en-US" dirty="0" err="1" smtClean="0"/>
              <a:t>Genistein</a:t>
            </a:r>
            <a:r>
              <a:rPr lang="en-US" dirty="0" smtClean="0"/>
              <a:t>, EGCG, Melatonin, </a:t>
            </a:r>
            <a:r>
              <a:rPr lang="en-US" dirty="0" err="1" smtClean="0"/>
              <a:t>Resveratrol</a:t>
            </a:r>
            <a:r>
              <a:rPr lang="en-US" dirty="0" smtClean="0"/>
              <a:t>, Selenium, </a:t>
            </a:r>
            <a:r>
              <a:rPr lang="en-US" dirty="0" err="1" smtClean="0"/>
              <a:t>Vit</a:t>
            </a:r>
            <a:r>
              <a:rPr lang="en-US" dirty="0" smtClean="0"/>
              <a:t> D</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rtlCol="0">
            <a:normAutofit/>
          </a:bodyPr>
          <a:lstStyle/>
          <a:p>
            <a:pPr fontAlgn="auto">
              <a:spcAft>
                <a:spcPts val="0"/>
              </a:spcAft>
              <a:defRPr/>
            </a:pPr>
            <a:r>
              <a:rPr lang="en-US" dirty="0" smtClean="0"/>
              <a:t>Invasion and Metastasis</a:t>
            </a:r>
            <a:endParaRPr lang="en-US" dirty="0"/>
          </a:p>
        </p:txBody>
      </p:sp>
      <p:sp>
        <p:nvSpPr>
          <p:cNvPr id="3" name="Content Placeholder 2"/>
          <p:cNvSpPr>
            <a:spLocks noGrp="1"/>
          </p:cNvSpPr>
          <p:nvPr>
            <p:ph idx="1"/>
          </p:nvPr>
        </p:nvSpPr>
        <p:spPr>
          <a:solidFill>
            <a:schemeClr val="accent4">
              <a:lumMod val="40000"/>
              <a:lumOff val="60000"/>
            </a:schemeClr>
          </a:solidFill>
        </p:spPr>
        <p:txBody>
          <a:bodyPr rtlCol="0">
            <a:normAutofit fontScale="92500"/>
          </a:bodyPr>
          <a:lstStyle/>
          <a:p>
            <a:pPr fontAlgn="auto">
              <a:spcAft>
                <a:spcPts val="0"/>
              </a:spcAft>
              <a:buFont typeface="Arial" pitchFamily="34" charset="0"/>
              <a:buChar char="•"/>
              <a:defRPr/>
            </a:pPr>
            <a:r>
              <a:rPr lang="en-US" dirty="0" smtClean="0"/>
              <a:t>One of the defining characteristics of cancer.</a:t>
            </a:r>
          </a:p>
          <a:p>
            <a:pPr fontAlgn="auto">
              <a:spcAft>
                <a:spcPts val="0"/>
              </a:spcAft>
              <a:buFont typeface="Arial" pitchFamily="34" charset="0"/>
              <a:buChar char="•"/>
              <a:defRPr/>
            </a:pPr>
            <a:r>
              <a:rPr lang="en-US" dirty="0" smtClean="0"/>
              <a:t>Utilizing enzymes to facilitate.</a:t>
            </a:r>
          </a:p>
          <a:p>
            <a:pPr fontAlgn="auto">
              <a:spcAft>
                <a:spcPts val="0"/>
              </a:spcAft>
              <a:buFont typeface="Arial" pitchFamily="34" charset="0"/>
              <a:buChar char="•"/>
              <a:defRPr/>
            </a:pPr>
            <a:r>
              <a:rPr lang="en-US" dirty="0" smtClean="0"/>
              <a:t>Natural compounds that reduce activity of various involved enzymes (</a:t>
            </a:r>
            <a:r>
              <a:rPr lang="en-US" dirty="0" err="1" smtClean="0"/>
              <a:t>eg</a:t>
            </a:r>
            <a:r>
              <a:rPr lang="en-US" dirty="0" smtClean="0"/>
              <a:t>. </a:t>
            </a:r>
            <a:r>
              <a:rPr lang="en-US" dirty="0" err="1" smtClean="0"/>
              <a:t>Collagenases</a:t>
            </a:r>
            <a:r>
              <a:rPr lang="en-US" dirty="0" smtClean="0"/>
              <a:t>, </a:t>
            </a:r>
            <a:r>
              <a:rPr lang="en-US" dirty="0" err="1" smtClean="0"/>
              <a:t>hyaluronidase</a:t>
            </a:r>
            <a:r>
              <a:rPr lang="en-US" dirty="0" smtClean="0"/>
              <a:t>, </a:t>
            </a:r>
            <a:r>
              <a:rPr lang="en-US" dirty="0" err="1" smtClean="0"/>
              <a:t>heparinase</a:t>
            </a:r>
            <a:r>
              <a:rPr lang="en-US" dirty="0" smtClean="0"/>
              <a:t>): </a:t>
            </a:r>
            <a:r>
              <a:rPr lang="en-US" dirty="0" err="1" smtClean="0"/>
              <a:t>Boswellia</a:t>
            </a:r>
            <a:r>
              <a:rPr lang="en-US" dirty="0" smtClean="0"/>
              <a:t>, </a:t>
            </a:r>
            <a:r>
              <a:rPr lang="en-US" dirty="0" err="1" smtClean="0"/>
              <a:t>Centella</a:t>
            </a:r>
            <a:r>
              <a:rPr lang="en-US" dirty="0" smtClean="0"/>
              <a:t> </a:t>
            </a:r>
            <a:r>
              <a:rPr lang="en-US" dirty="0" err="1" smtClean="0"/>
              <a:t>asiatica</a:t>
            </a:r>
            <a:r>
              <a:rPr lang="en-US" dirty="0" smtClean="0"/>
              <a:t> (</a:t>
            </a:r>
            <a:r>
              <a:rPr lang="en-US" dirty="0" err="1" smtClean="0"/>
              <a:t>gotu</a:t>
            </a:r>
            <a:r>
              <a:rPr lang="en-US" dirty="0" smtClean="0"/>
              <a:t> kola), </a:t>
            </a:r>
            <a:r>
              <a:rPr lang="en-US" dirty="0" err="1" smtClean="0"/>
              <a:t>Proanthocyanidins</a:t>
            </a:r>
            <a:r>
              <a:rPr lang="en-US" dirty="0" smtClean="0"/>
              <a:t>, </a:t>
            </a:r>
            <a:r>
              <a:rPr lang="en-US" dirty="0" err="1" smtClean="0"/>
              <a:t>Resveratrol</a:t>
            </a:r>
            <a:r>
              <a:rPr lang="en-US" dirty="0" smtClean="0"/>
              <a:t>, </a:t>
            </a:r>
            <a:r>
              <a:rPr lang="en-US" dirty="0" err="1" smtClean="0"/>
              <a:t>Vit</a:t>
            </a:r>
            <a:r>
              <a:rPr lang="en-US" dirty="0" smtClean="0"/>
              <a:t> C, </a:t>
            </a:r>
            <a:r>
              <a:rPr lang="en-US" dirty="0" err="1" smtClean="0"/>
              <a:t>Vit</a:t>
            </a:r>
            <a:r>
              <a:rPr lang="en-US" dirty="0" smtClean="0"/>
              <a:t> A, </a:t>
            </a:r>
            <a:r>
              <a:rPr lang="en-US" dirty="0" err="1" smtClean="0"/>
              <a:t>Curcumin</a:t>
            </a:r>
            <a:r>
              <a:rPr lang="en-US" dirty="0" smtClean="0"/>
              <a:t>, EGCG, EPA</a:t>
            </a:r>
          </a:p>
          <a:p>
            <a:pPr fontAlgn="auto">
              <a:spcAft>
                <a:spcPts val="0"/>
              </a:spcAft>
              <a:buFont typeface="Arial" pitchFamily="34" charset="0"/>
              <a:buChar char="•"/>
              <a:defRPr/>
            </a:pPr>
            <a:r>
              <a:rPr lang="en-US" dirty="0" smtClean="0"/>
              <a:t>Inhibiting cell migration: </a:t>
            </a:r>
            <a:r>
              <a:rPr lang="en-US" dirty="0" err="1" smtClean="0"/>
              <a:t>Vit</a:t>
            </a:r>
            <a:r>
              <a:rPr lang="en-US" dirty="0" smtClean="0"/>
              <a:t> D, EPA/DHA, </a:t>
            </a:r>
            <a:r>
              <a:rPr lang="en-US" dirty="0" err="1" smtClean="0"/>
              <a:t>Genistein</a:t>
            </a:r>
            <a:r>
              <a:rPr lang="en-US" dirty="0" smtClean="0"/>
              <a:t>, Melatonin, Ginseng</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rtlCol="0">
            <a:normAutofit/>
          </a:bodyPr>
          <a:lstStyle/>
          <a:p>
            <a:pPr fontAlgn="auto">
              <a:spcAft>
                <a:spcPts val="0"/>
              </a:spcAft>
              <a:defRPr/>
            </a:pPr>
            <a:r>
              <a:rPr lang="en-US" dirty="0" smtClean="0"/>
              <a:t>Immune Surveillance</a:t>
            </a:r>
            <a:endParaRPr lang="en-US" dirty="0"/>
          </a:p>
        </p:txBody>
      </p:sp>
      <p:sp>
        <p:nvSpPr>
          <p:cNvPr id="3" name="Content Placeholder 2"/>
          <p:cNvSpPr>
            <a:spLocks noGrp="1"/>
          </p:cNvSpPr>
          <p:nvPr>
            <p:ph idx="1"/>
          </p:nvPr>
        </p:nvSpPr>
        <p:spPr>
          <a:solidFill>
            <a:schemeClr val="bg2">
              <a:lumMod val="75000"/>
            </a:schemeClr>
          </a:solidFill>
        </p:spPr>
        <p:txBody>
          <a:bodyPr rtlCol="0">
            <a:normAutofit/>
          </a:bodyPr>
          <a:lstStyle/>
          <a:p>
            <a:pPr fontAlgn="auto">
              <a:spcAft>
                <a:spcPts val="0"/>
              </a:spcAft>
              <a:buFont typeface="Arial" pitchFamily="34" charset="0"/>
              <a:buChar char="•"/>
              <a:defRPr/>
            </a:pPr>
            <a:r>
              <a:rPr lang="en-US" dirty="0" smtClean="0"/>
              <a:t>Natural compounds enhancing immune system function or decreasing immune evasion: various mushrooms (</a:t>
            </a:r>
            <a:r>
              <a:rPr lang="en-US" dirty="0" err="1" smtClean="0"/>
              <a:t>eg</a:t>
            </a:r>
            <a:r>
              <a:rPr lang="en-US" dirty="0" smtClean="0"/>
              <a:t> shiitake, </a:t>
            </a:r>
            <a:r>
              <a:rPr lang="en-US" dirty="0" err="1" smtClean="0"/>
              <a:t>maitake</a:t>
            </a:r>
            <a:r>
              <a:rPr lang="en-US" dirty="0" smtClean="0"/>
              <a:t>, etc), Zinc, Selenium, Glutathione, </a:t>
            </a:r>
            <a:r>
              <a:rPr lang="en-US" dirty="0" err="1" smtClean="0"/>
              <a:t>Vit</a:t>
            </a:r>
            <a:r>
              <a:rPr lang="en-US" dirty="0" smtClean="0"/>
              <a:t> C, Melatonin, Enzymes (</a:t>
            </a:r>
            <a:r>
              <a:rPr lang="en-US" dirty="0" err="1" smtClean="0"/>
              <a:t>eg</a:t>
            </a:r>
            <a:r>
              <a:rPr lang="en-US" dirty="0" smtClean="0"/>
              <a:t> </a:t>
            </a:r>
            <a:r>
              <a:rPr lang="en-US" dirty="0" err="1" smtClean="0"/>
              <a:t>bromelain</a:t>
            </a:r>
            <a:r>
              <a:rPr lang="en-US" dirty="0" smtClean="0"/>
              <a:t>, pancreatic)</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rtlCol="0">
            <a:normAutofit/>
          </a:bodyPr>
          <a:lstStyle/>
          <a:p>
            <a:pPr fontAlgn="auto">
              <a:spcAft>
                <a:spcPts val="0"/>
              </a:spcAft>
              <a:defRPr/>
            </a:pPr>
            <a:r>
              <a:rPr lang="en-US" dirty="0" smtClean="0"/>
              <a:t>Blood Sugar and Insulin Regulation</a:t>
            </a:r>
            <a:endParaRPr lang="en-US" dirty="0"/>
          </a:p>
        </p:txBody>
      </p:sp>
      <p:sp>
        <p:nvSpPr>
          <p:cNvPr id="3" name="Content Placeholder 2"/>
          <p:cNvSpPr>
            <a:spLocks noGrp="1"/>
          </p:cNvSpPr>
          <p:nvPr>
            <p:ph idx="1"/>
          </p:nvPr>
        </p:nvSpPr>
        <p:spPr>
          <a:solidFill>
            <a:schemeClr val="bg2">
              <a:lumMod val="75000"/>
            </a:schemeClr>
          </a:solidFill>
        </p:spPr>
        <p:txBody>
          <a:bodyPr rtlCol="0">
            <a:normAutofit fontScale="92500" lnSpcReduction="10000"/>
          </a:bodyPr>
          <a:lstStyle/>
          <a:p>
            <a:pPr fontAlgn="auto">
              <a:spcAft>
                <a:spcPts val="0"/>
              </a:spcAft>
              <a:buFont typeface="Arial" pitchFamily="34" charset="0"/>
              <a:buChar char="•"/>
              <a:defRPr/>
            </a:pPr>
            <a:r>
              <a:rPr lang="en-US" dirty="0" smtClean="0"/>
              <a:t>Tumors consume glucose at a rate of 10-50 times higher than normal tissue</a:t>
            </a:r>
          </a:p>
          <a:p>
            <a:pPr fontAlgn="auto">
              <a:spcAft>
                <a:spcPts val="0"/>
              </a:spcAft>
              <a:buFont typeface="Arial" pitchFamily="34" charset="0"/>
              <a:buChar char="•"/>
              <a:defRPr/>
            </a:pPr>
            <a:r>
              <a:rPr lang="en-US" dirty="0" smtClean="0"/>
              <a:t>Diabetics more prone to cancer of breast, prostate, colon, liver, and pancreas.</a:t>
            </a:r>
          </a:p>
          <a:p>
            <a:pPr fontAlgn="auto">
              <a:spcAft>
                <a:spcPts val="0"/>
              </a:spcAft>
              <a:buFont typeface="Arial" pitchFamily="34" charset="0"/>
              <a:buChar char="•"/>
              <a:defRPr/>
            </a:pPr>
            <a:r>
              <a:rPr lang="en-US" dirty="0" smtClean="0"/>
              <a:t>Insulin (and IGF-1) stimulate growth of many cancers.</a:t>
            </a:r>
          </a:p>
          <a:p>
            <a:pPr fontAlgn="auto">
              <a:spcAft>
                <a:spcPts val="0"/>
              </a:spcAft>
              <a:buFont typeface="Arial" pitchFamily="34" charset="0"/>
              <a:buChar char="•"/>
              <a:defRPr/>
            </a:pPr>
            <a:r>
              <a:rPr lang="en-US" dirty="0" smtClean="0"/>
              <a:t>Approaches to help reduce blood sugar and insulin levels: low refined carbohydrate diet, </a:t>
            </a:r>
            <a:r>
              <a:rPr lang="en-US" dirty="0" err="1" smtClean="0"/>
              <a:t>vit</a:t>
            </a:r>
            <a:r>
              <a:rPr lang="en-US" dirty="0" smtClean="0"/>
              <a:t> D, </a:t>
            </a:r>
            <a:r>
              <a:rPr lang="en-US" dirty="0" err="1" smtClean="0"/>
              <a:t>Berberine</a:t>
            </a:r>
            <a:r>
              <a:rPr lang="en-US" dirty="0" smtClean="0"/>
              <a:t>, Cinnamon, Chromium, </a:t>
            </a:r>
            <a:r>
              <a:rPr lang="en-US" dirty="0" err="1" smtClean="0"/>
              <a:t>Coffeeberry</a:t>
            </a:r>
            <a:r>
              <a:rPr lang="en-US" dirty="0" smtClean="0"/>
              <a:t> extract, Holy basil</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en-US" dirty="0" smtClean="0"/>
              <a:t>Example Nutritional Support Treatment Plan</a:t>
            </a:r>
            <a:endParaRPr lang="en-US" dirty="0"/>
          </a:p>
        </p:txBody>
      </p:sp>
      <p:sp>
        <p:nvSpPr>
          <p:cNvPr id="3" name="Content Placeholder 2"/>
          <p:cNvSpPr>
            <a:spLocks noGrp="1"/>
          </p:cNvSpPr>
          <p:nvPr>
            <p:ph idx="1"/>
          </p:nvPr>
        </p:nvSpPr>
        <p:spPr>
          <a:xfrm>
            <a:off x="228600" y="1447800"/>
            <a:ext cx="8686800" cy="5638800"/>
          </a:xfrm>
          <a:solidFill>
            <a:schemeClr val="tx2">
              <a:lumMod val="40000"/>
              <a:lumOff val="60000"/>
            </a:schemeClr>
          </a:solidFill>
        </p:spPr>
        <p:txBody>
          <a:bodyPr/>
          <a:lstStyle/>
          <a:p>
            <a:r>
              <a:rPr lang="en-US" dirty="0" err="1" smtClean="0"/>
              <a:t>Vit</a:t>
            </a:r>
            <a:r>
              <a:rPr lang="en-US" dirty="0" smtClean="0"/>
              <a:t> D 5000 </a:t>
            </a:r>
            <a:r>
              <a:rPr lang="en-US" dirty="0" err="1" smtClean="0"/>
              <a:t>iu</a:t>
            </a:r>
            <a:endParaRPr lang="en-US" dirty="0" smtClean="0"/>
          </a:p>
          <a:p>
            <a:r>
              <a:rPr lang="en-US" dirty="0" err="1" smtClean="0"/>
              <a:t>Vit</a:t>
            </a:r>
            <a:r>
              <a:rPr lang="en-US" dirty="0" smtClean="0"/>
              <a:t> A 10,000-20,000 </a:t>
            </a:r>
            <a:r>
              <a:rPr lang="en-US" dirty="0" err="1" smtClean="0"/>
              <a:t>iu</a:t>
            </a:r>
            <a:endParaRPr lang="en-US" dirty="0" smtClean="0"/>
          </a:p>
          <a:p>
            <a:r>
              <a:rPr lang="en-US" dirty="0" err="1" smtClean="0"/>
              <a:t>Vit</a:t>
            </a:r>
            <a:r>
              <a:rPr lang="en-US" dirty="0" smtClean="0"/>
              <a:t> K2 45 mg</a:t>
            </a:r>
          </a:p>
          <a:p>
            <a:r>
              <a:rPr lang="en-US" dirty="0" err="1" smtClean="0"/>
              <a:t>Vit</a:t>
            </a:r>
            <a:r>
              <a:rPr lang="en-US" dirty="0" smtClean="0"/>
              <a:t> E (</a:t>
            </a:r>
            <a:r>
              <a:rPr lang="en-US" dirty="0" err="1" smtClean="0"/>
              <a:t>tocotrienols</a:t>
            </a:r>
            <a:r>
              <a:rPr lang="en-US" dirty="0" smtClean="0"/>
              <a:t>)</a:t>
            </a:r>
          </a:p>
          <a:p>
            <a:r>
              <a:rPr lang="en-US" dirty="0" smtClean="0"/>
              <a:t>Omega-3 (fish oil) 2000 mg (EPA+DHA)</a:t>
            </a:r>
          </a:p>
          <a:p>
            <a:r>
              <a:rPr lang="en-US" dirty="0" err="1" smtClean="0"/>
              <a:t>Curcumin</a:t>
            </a:r>
            <a:r>
              <a:rPr lang="en-US" dirty="0" smtClean="0"/>
              <a:t> (enhanced absorption) 500-800 mg </a:t>
            </a:r>
            <a:r>
              <a:rPr lang="en-US" dirty="0" err="1" smtClean="0"/>
              <a:t>tid</a:t>
            </a:r>
            <a:endParaRPr lang="en-US" dirty="0" smtClean="0"/>
          </a:p>
          <a:p>
            <a:r>
              <a:rPr lang="en-US" dirty="0" smtClean="0"/>
              <a:t>Green tea (EGCG 300-350 mg </a:t>
            </a:r>
            <a:r>
              <a:rPr lang="en-US" dirty="0" err="1" smtClean="0"/>
              <a:t>tid</a:t>
            </a:r>
            <a:r>
              <a:rPr lang="en-US" dirty="0" smtClean="0"/>
              <a:t>)</a:t>
            </a:r>
          </a:p>
          <a:p>
            <a:r>
              <a:rPr lang="en-US" dirty="0" err="1" smtClean="0"/>
              <a:t>Resveratrol</a:t>
            </a:r>
            <a:r>
              <a:rPr lang="en-US" dirty="0" smtClean="0"/>
              <a:t> 250-300 mg, </a:t>
            </a:r>
            <a:r>
              <a:rPr lang="en-US" dirty="0" err="1" smtClean="0"/>
              <a:t>Berberine</a:t>
            </a:r>
            <a:r>
              <a:rPr lang="en-US" dirty="0" smtClean="0"/>
              <a:t> 500 mg bid</a:t>
            </a:r>
          </a:p>
          <a:p>
            <a:r>
              <a:rPr lang="en-US" dirty="0" smtClean="0"/>
              <a:t> Foods: Brazil nuts (selenium), </a:t>
            </a:r>
            <a:r>
              <a:rPr lang="en-US" dirty="0" err="1" smtClean="0"/>
              <a:t>Brocolli</a:t>
            </a:r>
            <a:r>
              <a:rPr lang="en-US" dirty="0" smtClean="0"/>
              <a:t> sprouts (</a:t>
            </a:r>
            <a:r>
              <a:rPr lang="en-US" dirty="0" err="1" smtClean="0"/>
              <a:t>sulforaphane</a:t>
            </a:r>
            <a:r>
              <a:rPr lang="en-US" dirty="0" smtClean="0"/>
              <a:t>), Seaweed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rtlCol="0">
            <a:normAutofit fontScale="90000"/>
          </a:bodyPr>
          <a:lstStyle/>
          <a:p>
            <a:pPr fontAlgn="auto">
              <a:spcAft>
                <a:spcPts val="0"/>
              </a:spcAft>
              <a:defRPr/>
            </a:pPr>
            <a:r>
              <a:rPr lang="en-US" dirty="0" smtClean="0"/>
              <a:t>Serum B-vitamins and risk of lung cancer</a:t>
            </a:r>
            <a:endParaRPr lang="en-US" dirty="0"/>
          </a:p>
        </p:txBody>
      </p:sp>
      <p:sp>
        <p:nvSpPr>
          <p:cNvPr id="3" name="Content Placeholder 2"/>
          <p:cNvSpPr>
            <a:spLocks noGrp="1"/>
          </p:cNvSpPr>
          <p:nvPr>
            <p:ph idx="1"/>
          </p:nvPr>
        </p:nvSpPr>
        <p:spPr>
          <a:solidFill>
            <a:schemeClr val="accent1">
              <a:lumMod val="40000"/>
              <a:lumOff val="60000"/>
            </a:schemeClr>
          </a:solidFill>
        </p:spPr>
        <p:txBody>
          <a:bodyPr rtlCol="0">
            <a:normAutofit/>
          </a:bodyPr>
          <a:lstStyle/>
          <a:p>
            <a:pPr fontAlgn="auto">
              <a:spcAft>
                <a:spcPts val="0"/>
              </a:spcAft>
              <a:buFont typeface="Arial" pitchFamily="34" charset="0"/>
              <a:buNone/>
              <a:defRPr/>
            </a:pPr>
            <a:r>
              <a:rPr lang="en-US" dirty="0" smtClean="0"/>
              <a:t>JAMA 2010</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 Survey of 385,000 people in Europe.</a:t>
            </a:r>
          </a:p>
          <a:p>
            <a:pPr fontAlgn="auto">
              <a:spcAft>
                <a:spcPts val="0"/>
              </a:spcAft>
              <a:buFont typeface="Arial" pitchFamily="34" charset="0"/>
              <a:buNone/>
              <a:defRPr/>
            </a:pPr>
            <a:r>
              <a:rPr lang="en-US" dirty="0" smtClean="0"/>
              <a:t> High levels of B6 or </a:t>
            </a:r>
            <a:r>
              <a:rPr lang="en-US" dirty="0" err="1" smtClean="0"/>
              <a:t>Folate</a:t>
            </a:r>
            <a:r>
              <a:rPr lang="en-US" dirty="0" smtClean="0"/>
              <a:t> or </a:t>
            </a:r>
            <a:r>
              <a:rPr lang="en-US" dirty="0" err="1" smtClean="0"/>
              <a:t>Methionine</a:t>
            </a:r>
            <a:r>
              <a:rPr lang="en-US" dirty="0" smtClean="0"/>
              <a:t> associated with a 50% or greater reduction in lung cancer.</a:t>
            </a:r>
          </a:p>
          <a:p>
            <a:pPr fontAlgn="auto">
              <a:spcAft>
                <a:spcPts val="0"/>
              </a:spcAft>
              <a:buFont typeface="Arial" pitchFamily="34" charset="0"/>
              <a:buNone/>
              <a:defRPr/>
            </a:pPr>
            <a:r>
              <a:rPr lang="en-US" dirty="0" smtClean="0"/>
              <a:t> Greater reduction if all were at good levels.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90000"/>
            </a:schemeClr>
          </a:solidFill>
        </p:spPr>
        <p:txBody>
          <a:bodyPr rtlCol="0">
            <a:normAutofit/>
          </a:bodyPr>
          <a:lstStyle/>
          <a:p>
            <a:pPr fontAlgn="auto">
              <a:spcAft>
                <a:spcPts val="0"/>
              </a:spcAft>
              <a:defRPr/>
            </a:pPr>
            <a:r>
              <a:rPr lang="en-US" dirty="0" smtClean="0"/>
              <a:t>Therapeutic Goals</a:t>
            </a:r>
            <a:endParaRPr lang="en-US" dirty="0"/>
          </a:p>
        </p:txBody>
      </p:sp>
      <p:sp>
        <p:nvSpPr>
          <p:cNvPr id="3" name="Content Placeholder 2"/>
          <p:cNvSpPr>
            <a:spLocks noGrp="1"/>
          </p:cNvSpPr>
          <p:nvPr>
            <p:ph idx="1"/>
          </p:nvPr>
        </p:nvSpPr>
        <p:spPr>
          <a:solidFill>
            <a:schemeClr val="accent2">
              <a:lumMod val="60000"/>
              <a:lumOff val="40000"/>
            </a:schemeClr>
          </a:solidFill>
        </p:spPr>
        <p:txBody>
          <a:bodyPr rtlCol="0">
            <a:normAutofit fontScale="92500"/>
          </a:bodyPr>
          <a:lstStyle/>
          <a:p>
            <a:pPr fontAlgn="auto">
              <a:spcAft>
                <a:spcPts val="0"/>
              </a:spcAft>
              <a:buFont typeface="Arial" pitchFamily="34" charset="0"/>
              <a:buChar char="•"/>
              <a:defRPr/>
            </a:pPr>
            <a:r>
              <a:rPr lang="en-US" dirty="0" smtClean="0"/>
              <a:t>Modify/correct as many cancer promoting factors as possible.</a:t>
            </a:r>
          </a:p>
          <a:p>
            <a:pPr fontAlgn="auto">
              <a:spcAft>
                <a:spcPts val="0"/>
              </a:spcAft>
              <a:buFont typeface="Arial" pitchFamily="34" charset="0"/>
              <a:buChar char="•"/>
              <a:defRPr/>
            </a:pPr>
            <a:r>
              <a:rPr lang="en-US" dirty="0" smtClean="0"/>
              <a:t>The more mechanisms that can be influenced simultaneously, the better the expected effect.</a:t>
            </a:r>
          </a:p>
          <a:p>
            <a:pPr fontAlgn="auto">
              <a:spcAft>
                <a:spcPts val="0"/>
              </a:spcAft>
              <a:buFont typeface="Arial" pitchFamily="34" charset="0"/>
              <a:buChar char="•"/>
              <a:defRPr/>
            </a:pPr>
            <a:r>
              <a:rPr lang="en-US" dirty="0" smtClean="0"/>
              <a:t>Utilize synergism (“teams”)—increased effectiveness at  lower doses with combinations of compounds with related activity.</a:t>
            </a:r>
          </a:p>
          <a:p>
            <a:pPr fontAlgn="auto">
              <a:spcAft>
                <a:spcPts val="0"/>
              </a:spcAft>
              <a:buFont typeface="Arial" pitchFamily="34" charset="0"/>
              <a:buChar char="•"/>
              <a:defRPr/>
            </a:pPr>
            <a:r>
              <a:rPr lang="en-US" dirty="0" smtClean="0"/>
              <a:t>Minimize toxicity to healthy cells from </a:t>
            </a:r>
            <a:r>
              <a:rPr lang="en-US" dirty="0" err="1" smtClean="0"/>
              <a:t>cytotoxic</a:t>
            </a:r>
            <a:r>
              <a:rPr lang="en-US" dirty="0" smtClean="0"/>
              <a:t> treatments.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rtlCol="0">
            <a:normAutofit fontScale="90000"/>
          </a:bodyPr>
          <a:lstStyle/>
          <a:p>
            <a:pPr fontAlgn="auto">
              <a:spcAft>
                <a:spcPts val="0"/>
              </a:spcAft>
              <a:defRPr/>
            </a:pPr>
            <a:r>
              <a:rPr lang="en-US" dirty="0" smtClean="0"/>
              <a:t>Dietary supplements and mortality rate in older women</a:t>
            </a:r>
            <a:endParaRPr lang="en-US" dirty="0"/>
          </a:p>
        </p:txBody>
      </p:sp>
      <p:sp>
        <p:nvSpPr>
          <p:cNvPr id="3" name="Content Placeholder 2"/>
          <p:cNvSpPr>
            <a:spLocks noGrp="1"/>
          </p:cNvSpPr>
          <p:nvPr>
            <p:ph idx="1"/>
          </p:nvPr>
        </p:nvSpPr>
        <p:spPr>
          <a:solidFill>
            <a:schemeClr val="accent4">
              <a:lumMod val="40000"/>
              <a:lumOff val="60000"/>
            </a:schemeClr>
          </a:solidFill>
        </p:spPr>
        <p:txBody>
          <a:bodyPr rtlCol="0">
            <a:normAutofit fontScale="92500" lnSpcReduction="20000"/>
          </a:bodyPr>
          <a:lstStyle/>
          <a:p>
            <a:pPr fontAlgn="auto">
              <a:spcAft>
                <a:spcPts val="0"/>
              </a:spcAft>
              <a:buFont typeface="Arial" pitchFamily="34" charset="0"/>
              <a:buNone/>
              <a:defRPr/>
            </a:pPr>
            <a:r>
              <a:rPr lang="en-US" dirty="0" smtClean="0"/>
              <a:t>Arch Intern Med 2011 The Iowa Women’s Health </a:t>
            </a:r>
          </a:p>
          <a:p>
            <a:pPr fontAlgn="auto">
              <a:spcAft>
                <a:spcPts val="0"/>
              </a:spcAft>
              <a:buFont typeface="Arial" pitchFamily="34" charset="0"/>
              <a:buNone/>
              <a:defRPr/>
            </a:pPr>
            <a:r>
              <a:rPr lang="en-US" dirty="0" smtClean="0"/>
              <a:t>Study</a:t>
            </a:r>
          </a:p>
          <a:p>
            <a:pPr fontAlgn="auto">
              <a:spcAft>
                <a:spcPts val="0"/>
              </a:spcAft>
              <a:buFont typeface="Arial" pitchFamily="34" charset="0"/>
              <a:buNone/>
              <a:defRPr/>
            </a:pPr>
            <a:r>
              <a:rPr lang="en-US" dirty="0" smtClean="0"/>
              <a:t>Reported: “Multivitamins increase deaths in older women”</a:t>
            </a:r>
          </a:p>
          <a:p>
            <a:pPr fontAlgn="auto">
              <a:spcAft>
                <a:spcPts val="0"/>
              </a:spcAft>
              <a:buFont typeface="Arial" pitchFamily="34" charset="0"/>
              <a:buNone/>
              <a:defRPr/>
            </a:pPr>
            <a:r>
              <a:rPr lang="en-US" dirty="0" smtClean="0"/>
              <a:t>Study findings: B-complex vitamins associated with 7% decrease in mortality.</a:t>
            </a:r>
          </a:p>
          <a:p>
            <a:pPr fontAlgn="auto">
              <a:spcAft>
                <a:spcPts val="0"/>
              </a:spcAft>
              <a:buFont typeface="Arial" pitchFamily="34" charset="0"/>
              <a:buNone/>
              <a:defRPr/>
            </a:pPr>
            <a:r>
              <a:rPr lang="en-US" dirty="0" err="1" smtClean="0"/>
              <a:t>Vit</a:t>
            </a:r>
            <a:r>
              <a:rPr lang="en-US" dirty="0" smtClean="0"/>
              <a:t> C associated with a 4% decrease in mortality.</a:t>
            </a:r>
          </a:p>
          <a:p>
            <a:pPr fontAlgn="auto">
              <a:spcAft>
                <a:spcPts val="0"/>
              </a:spcAft>
              <a:buFont typeface="Arial" pitchFamily="34" charset="0"/>
              <a:buNone/>
              <a:defRPr/>
            </a:pPr>
            <a:r>
              <a:rPr lang="en-US" dirty="0" err="1" smtClean="0"/>
              <a:t>Vit</a:t>
            </a:r>
            <a:r>
              <a:rPr lang="en-US" dirty="0" smtClean="0"/>
              <a:t> D associated with a 8% decrease in mortality. Various minerals associated with a decrease in mortality.</a:t>
            </a:r>
          </a:p>
          <a:p>
            <a:pPr fontAlgn="auto">
              <a:spcAft>
                <a:spcPts val="0"/>
              </a:spcAft>
              <a:buFont typeface="Arial" pitchFamily="34" charset="0"/>
              <a:buNone/>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10886"/>
            <a:ext cx="8229600" cy="3516086"/>
          </a:xfrm>
          <a:solidFill>
            <a:schemeClr val="accent1">
              <a:lumMod val="20000"/>
              <a:lumOff val="80000"/>
            </a:schemeClr>
          </a:solidFill>
        </p:spPr>
        <p:txBody>
          <a:bodyPr/>
          <a:lstStyle/>
          <a:p>
            <a:r>
              <a:rPr lang="en-US" dirty="0" smtClean="0"/>
              <a:t>Vitamin/mineral supplementation and cancer, cardiovascular, and all-cause mortality in a German prospective cohort (</a:t>
            </a:r>
            <a:r>
              <a:rPr lang="en-US" sz="3600" dirty="0" smtClean="0"/>
              <a:t>EPIC-Heidelberg</a:t>
            </a:r>
            <a:r>
              <a:rPr lang="en-US" dirty="0" smtClean="0"/>
              <a:t>)</a:t>
            </a:r>
            <a:endParaRPr lang="en-US" dirty="0"/>
          </a:p>
        </p:txBody>
      </p:sp>
      <p:sp>
        <p:nvSpPr>
          <p:cNvPr id="3" name="מציין מיקום תוכן 2"/>
          <p:cNvSpPr>
            <a:spLocks noGrp="1"/>
          </p:cNvSpPr>
          <p:nvPr>
            <p:ph idx="1"/>
          </p:nvPr>
        </p:nvSpPr>
        <p:spPr>
          <a:xfrm>
            <a:off x="457200" y="3276600"/>
            <a:ext cx="8229600" cy="3276600"/>
          </a:xfrm>
          <a:solidFill>
            <a:schemeClr val="accent2">
              <a:lumMod val="60000"/>
              <a:lumOff val="40000"/>
            </a:schemeClr>
          </a:solidFill>
        </p:spPr>
        <p:style>
          <a:lnRef idx="1">
            <a:schemeClr val="accent5"/>
          </a:lnRef>
          <a:fillRef idx="3">
            <a:schemeClr val="accent5"/>
          </a:fillRef>
          <a:effectRef idx="2">
            <a:schemeClr val="accent5"/>
          </a:effectRef>
          <a:fontRef idx="minor">
            <a:schemeClr val="lt1"/>
          </a:fontRef>
        </p:style>
        <p:txBody>
          <a:bodyPr/>
          <a:lstStyle/>
          <a:p>
            <a:pPr marL="0" indent="0">
              <a:buNone/>
            </a:pPr>
            <a:r>
              <a:rPr lang="en-US" sz="2800" dirty="0" smtClean="0"/>
              <a:t>European Journal of Nutrition 2012</a:t>
            </a:r>
          </a:p>
          <a:p>
            <a:pPr marL="0" indent="0">
              <a:buNone/>
            </a:pPr>
            <a:endParaRPr lang="en-US" sz="2800" dirty="0"/>
          </a:p>
          <a:p>
            <a:r>
              <a:rPr lang="en-US" sz="2800" dirty="0" smtClean="0"/>
              <a:t>23,943 participants followed for average of 11 years.</a:t>
            </a:r>
          </a:p>
          <a:p>
            <a:r>
              <a:rPr lang="en-US" sz="2800" dirty="0" smtClean="0"/>
              <a:t>Baseline users of antioxidant supplements had a significantly reduced risk of cancer mortality (48% less)</a:t>
            </a:r>
            <a:endParaRPr lang="en-US" sz="2800" dirty="0"/>
          </a:p>
        </p:txBody>
      </p:sp>
    </p:spTree>
    <p:extLst>
      <p:ext uri="{BB962C8B-B14F-4D97-AF65-F5344CB8AC3E}">
        <p14:creationId xmlns:p14="http://schemas.microsoft.com/office/powerpoint/2010/main" val="2990494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EPIC-Heidelberg (cont.)</a:t>
            </a:r>
            <a:endParaRPr lang="en-US" dirty="0"/>
          </a:p>
        </p:txBody>
      </p:sp>
      <p:sp>
        <p:nvSpPr>
          <p:cNvPr id="3" name="מציין מיקום תוכן 2"/>
          <p:cNvSpPr>
            <a:spLocks noGrp="1"/>
          </p:cNvSpPr>
          <p:nvPr>
            <p:ph idx="1"/>
          </p:nvPr>
        </p:nvSpPr>
        <p:spPr>
          <a:solidFill>
            <a:schemeClr val="accent2">
              <a:lumMod val="60000"/>
              <a:lumOff val="40000"/>
            </a:schemeClr>
          </a:solidFill>
        </p:spPr>
        <p:txBody>
          <a:bodyPr/>
          <a:lstStyle/>
          <a:p>
            <a:r>
              <a:rPr lang="en-US" dirty="0" smtClean="0"/>
              <a:t>All cause mortality 42% less compared to never-users.</a:t>
            </a:r>
          </a:p>
          <a:p>
            <a:r>
              <a:rPr lang="en-US" dirty="0" smtClean="0"/>
              <a:t>But—non-users at baseline who started supplements during the follow-up period had increased risks of cancer and all-cause mortality.</a:t>
            </a:r>
          </a:p>
          <a:p>
            <a:r>
              <a:rPr lang="en-US" dirty="0" smtClean="0"/>
              <a:t>Authors suggest a “sick-user effect” </a:t>
            </a:r>
            <a:r>
              <a:rPr lang="en-US" dirty="0" err="1" smtClean="0"/>
              <a:t>eg</a:t>
            </a:r>
            <a:r>
              <a:rPr lang="en-US" dirty="0" smtClean="0"/>
              <a:t>. People who start supplements ‘because’ they become ill.</a:t>
            </a:r>
            <a:endParaRPr lang="en-US" dirty="0"/>
          </a:p>
        </p:txBody>
      </p:sp>
    </p:spTree>
    <p:extLst>
      <p:ext uri="{BB962C8B-B14F-4D97-AF65-F5344CB8AC3E}">
        <p14:creationId xmlns:p14="http://schemas.microsoft.com/office/powerpoint/2010/main" val="2264620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77855</TotalTime>
  <Words>3409</Words>
  <Application>Microsoft Office PowerPoint</Application>
  <PresentationFormat>‫הצגה על המסך (4:3)</PresentationFormat>
  <Paragraphs>314</Paragraphs>
  <Slides>60</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60</vt:i4>
      </vt:variant>
    </vt:vector>
  </HeadingPairs>
  <TitlesOfParts>
    <vt:vector size="61" baseType="lpstr">
      <vt:lpstr>Office Theme</vt:lpstr>
      <vt:lpstr>Integrative Cancer Treatment</vt:lpstr>
      <vt:lpstr>Incidence of Cancer in America  CA,Cancer Journal for Clinicians, 2000 </vt:lpstr>
      <vt:lpstr>Breast Cancer Incidence in U.S. Surveillance Epidemiology and End Results  SEER 2006 </vt:lpstr>
      <vt:lpstr>Cancer Incidence in Five Continents, 1982</vt:lpstr>
      <vt:lpstr>The contribution of cytotoxic chemotherapy to 5-year survival in adult malignancies</vt:lpstr>
      <vt:lpstr>Serum B-vitamins and risk of lung cancer</vt:lpstr>
      <vt:lpstr>Dietary supplements and mortality rate in older women</vt:lpstr>
      <vt:lpstr>Vitamin/mineral supplementation and cancer, cardiovascular, and all-cause mortality in a German prospective cohort (EPIC-Heidelberg)</vt:lpstr>
      <vt:lpstr>EPIC-Heidelberg (cont.)</vt:lpstr>
      <vt:lpstr>Multivitamins in the Prevention of Cancer in Men.  The Physicians’ Health Study II Randomized Control Trial</vt:lpstr>
      <vt:lpstr> Megadose vitamin in bladder cancer</vt:lpstr>
      <vt:lpstr>Antioxidants and breast cancer risk-a population-based case-control study in Canada</vt:lpstr>
      <vt:lpstr>Vitamin D for cancer prevention:global perspective.</vt:lpstr>
      <vt:lpstr>Lifestyle influences on cancer regression </vt:lpstr>
      <vt:lpstr>Shanghai breast cancer survival study</vt:lpstr>
      <vt:lpstr>San Antonio Breast Cancer Symposium, Dec 2010</vt:lpstr>
      <vt:lpstr>Fifteen-year effects of H pylori, garlic, and vitamin treatments on gastric cancer incidence and mortality</vt:lpstr>
      <vt:lpstr>Treatment with antioxidant and other nutrients in combination with chemotherapy and irradiation in patients with lung cancer</vt:lpstr>
      <vt:lpstr>Chemotherapy alone vs chemotherapy plus high dose multiple antioxidants in patients with advanced non small cell lung cancer</vt:lpstr>
      <vt:lpstr>Chemoprevention of DNBA-induced mammary carcinogenesis in rats</vt:lpstr>
      <vt:lpstr>Vit C and K3</vt:lpstr>
      <vt:lpstr>The effect if vitamin E and beta carotene on the incidence of lung cancer and other cancers in male smokers</vt:lpstr>
      <vt:lpstr>Antioxidants/Free Radicals</vt:lpstr>
      <vt:lpstr>Antioxidant vitamins supplementation and mortality: a randomized trial in head and neck cancer patients</vt:lpstr>
      <vt:lpstr>Interaction between antioxidant vitamin supplementation and cigarette smoking during radiation therapy in relation to long-term effects on recurrence and mortality: A randomized trial among head and neck cancer patients</vt:lpstr>
      <vt:lpstr>Rationale for using high-dose multiple antioxidants as an adjunct to radiation therapy and chemotherapy</vt:lpstr>
      <vt:lpstr> Prasad, 2004 (cont)</vt:lpstr>
      <vt:lpstr>Antioxidants and other nutrients do not interfere with chemotherapy or radiation therapy and can increase kill and increase survival</vt:lpstr>
      <vt:lpstr>Impact of antioxidant supplementation on chemotherapeutic efficacy: A systematic review of the evidence from randomised controlled trials</vt:lpstr>
      <vt:lpstr>Neuroprotective effect of glutathione on oxaplatin-based chemotherapy in advanced colorectal cancer</vt:lpstr>
      <vt:lpstr>Neuroprotective effect of vit E supplementation in patients treated with cisplatin chemotherapy</vt:lpstr>
      <vt:lpstr>Antioxidants and chemotherapy toxicity</vt:lpstr>
      <vt:lpstr>The use of antioxidants with first-line chemotherapy in two cases of ovarian cancer</vt:lpstr>
      <vt:lpstr>Intravenously administered vitamin C as cancer therapy: three cases</vt:lpstr>
      <vt:lpstr>Intravenous vitamin C administration improves quality of life in breast cancer patients during chemo/radiotherapy and aftercare</vt:lpstr>
      <vt:lpstr>Vitamin C antagonizes the cytotoxic effects of antineoplastic drugs</vt:lpstr>
      <vt:lpstr>Ascorbate exerts anti-proliferative effects through cell cycle inhibition and sensitizes tumor cells towards cytostatic drugs</vt:lpstr>
      <vt:lpstr>Cancer ChemotherPharmacol 2011 (cont)</vt:lpstr>
      <vt:lpstr>Vitamin C and survival among women with breast cancer: a meta-analysis</vt:lpstr>
      <vt:lpstr>High-Dose Parenteral Ascorbate Enhanced Chemosensitivity of Ovarian Cancer and Reduced Toxicity of Chemotherapy</vt:lpstr>
      <vt:lpstr>“Evidence-based Medicine</vt:lpstr>
      <vt:lpstr>Guidelines for the Provision and Assessment of Nutrition Support Therapy in the Adult Critically Ill Patient</vt:lpstr>
      <vt:lpstr>Vitamin C Deficiency in a University Teaching Hospital</vt:lpstr>
      <vt:lpstr>Tumors:Wounds that do not heal: Similarities between tumor stroma generation and wound healing</vt:lpstr>
      <vt:lpstr>The Cancer Terrain</vt:lpstr>
      <vt:lpstr>Mechanisms Targeted by Chemopreventive Agents</vt:lpstr>
      <vt:lpstr>Pro-Cancer Events</vt:lpstr>
      <vt:lpstr>Therapeutic Goals</vt:lpstr>
      <vt:lpstr>Genetic Damage and Instability</vt:lpstr>
      <vt:lpstr>Cancer as a metabolic disease</vt:lpstr>
      <vt:lpstr>Is there a role for carbohydrate restriction in the treatment and prevention of cancer</vt:lpstr>
      <vt:lpstr>Carbohydrate restriction (cont.)</vt:lpstr>
      <vt:lpstr>Abnormal Expression of Genes</vt:lpstr>
      <vt:lpstr>Signal Transduction</vt:lpstr>
      <vt:lpstr>Cell-to-cell Communication</vt:lpstr>
      <vt:lpstr>Invasion and Metastasis</vt:lpstr>
      <vt:lpstr>Immune Surveillance</vt:lpstr>
      <vt:lpstr>Blood Sugar and Insulin Regulation</vt:lpstr>
      <vt:lpstr>Example Nutritional Support Treatment Plan</vt:lpstr>
      <vt:lpstr>Therapeutic Goals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user</cp:lastModifiedBy>
  <cp:revision>719</cp:revision>
  <dcterms:created xsi:type="dcterms:W3CDTF">2011-11-05T20:50:49Z</dcterms:created>
  <dcterms:modified xsi:type="dcterms:W3CDTF">2014-10-21T15:05:05Z</dcterms:modified>
</cp:coreProperties>
</file>